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7" r:id="rId2"/>
    <p:sldId id="405" r:id="rId3"/>
    <p:sldId id="282" r:id="rId4"/>
    <p:sldId id="381" r:id="rId5"/>
    <p:sldId id="382" r:id="rId6"/>
    <p:sldId id="383" r:id="rId7"/>
    <p:sldId id="384" r:id="rId8"/>
    <p:sldId id="385" r:id="rId9"/>
    <p:sldId id="378" r:id="rId10"/>
    <p:sldId id="379" r:id="rId11"/>
    <p:sldId id="380" r:id="rId12"/>
    <p:sldId id="386" r:id="rId13"/>
    <p:sldId id="340" r:id="rId14"/>
    <p:sldId id="387" r:id="rId15"/>
    <p:sldId id="388" r:id="rId16"/>
    <p:sldId id="392" r:id="rId17"/>
    <p:sldId id="389" r:id="rId18"/>
    <p:sldId id="390" r:id="rId19"/>
    <p:sldId id="393" r:id="rId20"/>
    <p:sldId id="341" r:id="rId21"/>
    <p:sldId id="394" r:id="rId22"/>
    <p:sldId id="396" r:id="rId23"/>
    <p:sldId id="398" r:id="rId24"/>
    <p:sldId id="399" r:id="rId25"/>
    <p:sldId id="400" r:id="rId26"/>
    <p:sldId id="401" r:id="rId27"/>
    <p:sldId id="391" r:id="rId28"/>
    <p:sldId id="404" r:id="rId29"/>
    <p:sldId id="402" r:id="rId30"/>
    <p:sldId id="403" r:id="rId31"/>
    <p:sldId id="375"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576375" initial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668A"/>
    <a:srgbClr val="FBCC4D"/>
    <a:srgbClr val="FBE85C"/>
    <a:srgbClr val="EAFF4A"/>
    <a:srgbClr val="E22C29"/>
    <a:srgbClr val="FC3222"/>
    <a:srgbClr val="1E8DFF"/>
    <a:srgbClr val="1686FF"/>
    <a:srgbClr val="1879FF"/>
    <a:srgbClr val="1A7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70" autoAdjust="0"/>
    <p:restoredTop sz="94660"/>
  </p:normalViewPr>
  <p:slideViewPr>
    <p:cSldViewPr snapToGrid="0">
      <p:cViewPr varScale="1">
        <p:scale>
          <a:sx n="128" d="100"/>
          <a:sy n="128"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C942F-1AB7-49E2-883F-8A0A44A60A46}" type="datetimeFigureOut">
              <a:rPr lang="zh-CN" altLang="en-US" smtClean="0"/>
              <a:t>2023/4/7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0C9F3-A9BA-4A7C-8595-3C4ED8312AD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10</a:t>
            </a:fld>
            <a:endParaRPr lang="zh-CN" altLang="en-US"/>
          </a:p>
        </p:txBody>
      </p:sp>
    </p:spTree>
    <p:extLst>
      <p:ext uri="{BB962C8B-B14F-4D97-AF65-F5344CB8AC3E}">
        <p14:creationId xmlns:p14="http://schemas.microsoft.com/office/powerpoint/2010/main" val="991954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11</a:t>
            </a:fld>
            <a:endParaRPr lang="zh-CN" altLang="en-US"/>
          </a:p>
        </p:txBody>
      </p:sp>
    </p:spTree>
    <p:extLst>
      <p:ext uri="{BB962C8B-B14F-4D97-AF65-F5344CB8AC3E}">
        <p14:creationId xmlns:p14="http://schemas.microsoft.com/office/powerpoint/2010/main" val="125860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12</a:t>
            </a:fld>
            <a:endParaRPr lang="zh-CN" altLang="en-US"/>
          </a:p>
        </p:txBody>
      </p:sp>
    </p:spTree>
    <p:extLst>
      <p:ext uri="{BB962C8B-B14F-4D97-AF65-F5344CB8AC3E}">
        <p14:creationId xmlns:p14="http://schemas.microsoft.com/office/powerpoint/2010/main" val="198808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14</a:t>
            </a:fld>
            <a:endParaRPr lang="zh-CN" altLang="en-US"/>
          </a:p>
        </p:txBody>
      </p:sp>
    </p:spTree>
    <p:extLst>
      <p:ext uri="{BB962C8B-B14F-4D97-AF65-F5344CB8AC3E}">
        <p14:creationId xmlns:p14="http://schemas.microsoft.com/office/powerpoint/2010/main" val="802092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15</a:t>
            </a:fld>
            <a:endParaRPr lang="zh-CN" altLang="en-US"/>
          </a:p>
        </p:txBody>
      </p:sp>
    </p:spTree>
    <p:extLst>
      <p:ext uri="{BB962C8B-B14F-4D97-AF65-F5344CB8AC3E}">
        <p14:creationId xmlns:p14="http://schemas.microsoft.com/office/powerpoint/2010/main" val="367552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16</a:t>
            </a:fld>
            <a:endParaRPr lang="zh-CN" altLang="en-US"/>
          </a:p>
        </p:txBody>
      </p:sp>
    </p:spTree>
    <p:extLst>
      <p:ext uri="{BB962C8B-B14F-4D97-AF65-F5344CB8AC3E}">
        <p14:creationId xmlns:p14="http://schemas.microsoft.com/office/powerpoint/2010/main" val="4276016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17</a:t>
            </a:fld>
            <a:endParaRPr lang="zh-CN" altLang="en-US"/>
          </a:p>
        </p:txBody>
      </p:sp>
    </p:spTree>
    <p:extLst>
      <p:ext uri="{BB962C8B-B14F-4D97-AF65-F5344CB8AC3E}">
        <p14:creationId xmlns:p14="http://schemas.microsoft.com/office/powerpoint/2010/main" val="3779113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18</a:t>
            </a:fld>
            <a:endParaRPr lang="zh-CN" altLang="en-US"/>
          </a:p>
        </p:txBody>
      </p:sp>
    </p:spTree>
    <p:extLst>
      <p:ext uri="{BB962C8B-B14F-4D97-AF65-F5344CB8AC3E}">
        <p14:creationId xmlns:p14="http://schemas.microsoft.com/office/powerpoint/2010/main" val="1403408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19</a:t>
            </a:fld>
            <a:endParaRPr lang="zh-CN" altLang="en-US"/>
          </a:p>
        </p:txBody>
      </p:sp>
    </p:spTree>
    <p:extLst>
      <p:ext uri="{BB962C8B-B14F-4D97-AF65-F5344CB8AC3E}">
        <p14:creationId xmlns:p14="http://schemas.microsoft.com/office/powerpoint/2010/main" val="304091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a:t>
            </a:fld>
            <a:endParaRPr lang="zh-CN" altLang="en-US"/>
          </a:p>
        </p:txBody>
      </p:sp>
    </p:spTree>
    <p:extLst>
      <p:ext uri="{BB962C8B-B14F-4D97-AF65-F5344CB8AC3E}">
        <p14:creationId xmlns:p14="http://schemas.microsoft.com/office/powerpoint/2010/main" val="143907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21</a:t>
            </a:fld>
            <a:endParaRPr lang="zh-CN" altLang="en-US"/>
          </a:p>
        </p:txBody>
      </p:sp>
    </p:spTree>
    <p:extLst>
      <p:ext uri="{BB962C8B-B14F-4D97-AF65-F5344CB8AC3E}">
        <p14:creationId xmlns:p14="http://schemas.microsoft.com/office/powerpoint/2010/main" val="4076892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22</a:t>
            </a:fld>
            <a:endParaRPr lang="zh-CN" altLang="en-US"/>
          </a:p>
        </p:txBody>
      </p:sp>
    </p:spTree>
    <p:extLst>
      <p:ext uri="{BB962C8B-B14F-4D97-AF65-F5344CB8AC3E}">
        <p14:creationId xmlns:p14="http://schemas.microsoft.com/office/powerpoint/2010/main" val="813460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23</a:t>
            </a:fld>
            <a:endParaRPr lang="zh-CN" altLang="en-US"/>
          </a:p>
        </p:txBody>
      </p:sp>
    </p:spTree>
    <p:extLst>
      <p:ext uri="{BB962C8B-B14F-4D97-AF65-F5344CB8AC3E}">
        <p14:creationId xmlns:p14="http://schemas.microsoft.com/office/powerpoint/2010/main" val="3602351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24</a:t>
            </a:fld>
            <a:endParaRPr lang="zh-CN" altLang="en-US"/>
          </a:p>
        </p:txBody>
      </p:sp>
    </p:spTree>
    <p:extLst>
      <p:ext uri="{BB962C8B-B14F-4D97-AF65-F5344CB8AC3E}">
        <p14:creationId xmlns:p14="http://schemas.microsoft.com/office/powerpoint/2010/main" val="1350453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25</a:t>
            </a:fld>
            <a:endParaRPr lang="zh-CN" altLang="en-US"/>
          </a:p>
        </p:txBody>
      </p:sp>
    </p:spTree>
    <p:extLst>
      <p:ext uri="{BB962C8B-B14F-4D97-AF65-F5344CB8AC3E}">
        <p14:creationId xmlns:p14="http://schemas.microsoft.com/office/powerpoint/2010/main" val="2610798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26</a:t>
            </a:fld>
            <a:endParaRPr lang="zh-CN" altLang="en-US"/>
          </a:p>
        </p:txBody>
      </p:sp>
    </p:spTree>
    <p:extLst>
      <p:ext uri="{BB962C8B-B14F-4D97-AF65-F5344CB8AC3E}">
        <p14:creationId xmlns:p14="http://schemas.microsoft.com/office/powerpoint/2010/main" val="1562420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27</a:t>
            </a:fld>
            <a:endParaRPr lang="zh-CN" altLang="en-US"/>
          </a:p>
        </p:txBody>
      </p:sp>
    </p:spTree>
    <p:extLst>
      <p:ext uri="{BB962C8B-B14F-4D97-AF65-F5344CB8AC3E}">
        <p14:creationId xmlns:p14="http://schemas.microsoft.com/office/powerpoint/2010/main" val="2501070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28</a:t>
            </a:fld>
            <a:endParaRPr lang="zh-CN" altLang="en-US"/>
          </a:p>
        </p:txBody>
      </p:sp>
    </p:spTree>
    <p:extLst>
      <p:ext uri="{BB962C8B-B14F-4D97-AF65-F5344CB8AC3E}">
        <p14:creationId xmlns:p14="http://schemas.microsoft.com/office/powerpoint/2010/main" val="683197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29</a:t>
            </a:fld>
            <a:endParaRPr lang="zh-CN" altLang="en-US"/>
          </a:p>
        </p:txBody>
      </p:sp>
    </p:spTree>
    <p:extLst>
      <p:ext uri="{BB962C8B-B14F-4D97-AF65-F5344CB8AC3E}">
        <p14:creationId xmlns:p14="http://schemas.microsoft.com/office/powerpoint/2010/main" val="1439147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30</a:t>
            </a:fld>
            <a:endParaRPr lang="zh-CN" altLang="en-US"/>
          </a:p>
        </p:txBody>
      </p:sp>
    </p:spTree>
    <p:extLst>
      <p:ext uri="{BB962C8B-B14F-4D97-AF65-F5344CB8AC3E}">
        <p14:creationId xmlns:p14="http://schemas.microsoft.com/office/powerpoint/2010/main" val="529792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4</a:t>
            </a:fld>
            <a:endParaRPr lang="zh-CN" altLang="en-US"/>
          </a:p>
        </p:txBody>
      </p:sp>
    </p:spTree>
    <p:extLst>
      <p:ext uri="{BB962C8B-B14F-4D97-AF65-F5344CB8AC3E}">
        <p14:creationId xmlns:p14="http://schemas.microsoft.com/office/powerpoint/2010/main" val="2079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5</a:t>
            </a:fld>
            <a:endParaRPr lang="zh-CN" altLang="en-US"/>
          </a:p>
        </p:txBody>
      </p:sp>
    </p:spTree>
    <p:extLst>
      <p:ext uri="{BB962C8B-B14F-4D97-AF65-F5344CB8AC3E}">
        <p14:creationId xmlns:p14="http://schemas.microsoft.com/office/powerpoint/2010/main" val="16867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6</a:t>
            </a:fld>
            <a:endParaRPr lang="zh-CN" altLang="en-US"/>
          </a:p>
        </p:txBody>
      </p:sp>
    </p:spTree>
    <p:extLst>
      <p:ext uri="{BB962C8B-B14F-4D97-AF65-F5344CB8AC3E}">
        <p14:creationId xmlns:p14="http://schemas.microsoft.com/office/powerpoint/2010/main" val="313554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7</a:t>
            </a:fld>
            <a:endParaRPr lang="zh-CN" altLang="en-US"/>
          </a:p>
        </p:txBody>
      </p:sp>
    </p:spTree>
    <p:extLst>
      <p:ext uri="{BB962C8B-B14F-4D97-AF65-F5344CB8AC3E}">
        <p14:creationId xmlns:p14="http://schemas.microsoft.com/office/powerpoint/2010/main" val="2142722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8</a:t>
            </a:fld>
            <a:endParaRPr lang="zh-CN" altLang="en-US"/>
          </a:p>
        </p:txBody>
      </p:sp>
    </p:spTree>
    <p:extLst>
      <p:ext uri="{BB962C8B-B14F-4D97-AF65-F5344CB8AC3E}">
        <p14:creationId xmlns:p14="http://schemas.microsoft.com/office/powerpoint/2010/main" val="13518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C0C9F3-A9BA-4A7C-8595-3C4ED8312ADC}" type="slidenum">
              <a:rPr lang="zh-CN" altLang="en-US" smtClean="0"/>
              <a:t>9</a:t>
            </a:fld>
            <a:endParaRPr lang="zh-CN" altLang="en-US"/>
          </a:p>
        </p:txBody>
      </p:sp>
    </p:spTree>
    <p:extLst>
      <p:ext uri="{BB962C8B-B14F-4D97-AF65-F5344CB8AC3E}">
        <p14:creationId xmlns:p14="http://schemas.microsoft.com/office/powerpoint/2010/main" val="15298472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0000">
            <a:off x="7503519" y="-408600"/>
            <a:ext cx="696473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2600000">
            <a:off x="-1769434" y="177554"/>
            <a:ext cx="696473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792880" y="2229092"/>
            <a:ext cx="6964739" cy="6858000"/>
          </a:xfrm>
          <a:prstGeom prst="rect">
            <a:avLst/>
          </a:prstGeom>
        </p:spPr>
      </p:pic>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6965" y="-1827092"/>
            <a:ext cx="696473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cloud.google.com/kubernetes-engine/docs/concepts/multi-cluster-services" TargetMode="External"/><Relationship Id="rId3" Type="http://schemas.openxmlformats.org/officeDocument/2006/relationships/hyperlink" Target="https://github.com/kubernetes/enhancements/tree/master/keps/sig-multicluster/1645-multi-cluster-services-api" TargetMode="External"/><Relationship Id="rId7" Type="http://schemas.openxmlformats.org/officeDocument/2006/relationships/hyperlink" Target="https://fsm-docs.flomesh.io/docs/demos/multicluster_services_communicati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antrea.io/docs/main/docs/multicluster/quick-start/" TargetMode="External"/><Relationship Id="rId5" Type="http://schemas.openxmlformats.org/officeDocument/2006/relationships/hyperlink" Target="https://submariner.io/" TargetMode="External"/><Relationship Id="rId4" Type="http://schemas.openxmlformats.org/officeDocument/2006/relationships/hyperlink" Target="https://github.com/kubernetes-sigs/mcs-api" TargetMode="External"/><Relationship Id="rId9" Type="http://schemas.openxmlformats.org/officeDocument/2006/relationships/hyperlink" Target="https://aws.github.io/aws-cloud-map-mcs-controller-for-k8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submariner.io/getting-started/architecture/broker/" TargetMode="External"/><Relationship Id="rId7"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submariner.io/getting-started/architecture/route-agent/" TargetMode="External"/><Relationship Id="rId5" Type="http://schemas.openxmlformats.org/officeDocument/2006/relationships/hyperlink" Target="https://submariner.io/getting-started/architecture/gateway-engine/" TargetMode="External"/><Relationship Id="rId4" Type="http://schemas.openxmlformats.org/officeDocument/2006/relationships/hyperlink" Target="https://submariner.io/getting-started/architecture/service-discove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cloud-map"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hyperlink" Target="https://github.com/aws/aws-cloud-map-mcs-controller-for-k8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istio.io/latest/docs/setup/install/multiclust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inkerd.io/2020/02/25/multicluster-kubernetes-with-service-mirroring/"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docs.cilium.io/en/v1.9/gettingstarted/clustermes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tigera.io/calico-enterprise/latest/multicluster/federation/services-controller"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7.jpe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1929" y="371107"/>
            <a:ext cx="7537187" cy="742167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8492"/>
            <a:ext cx="7537187" cy="7421675"/>
          </a:xfrm>
          <a:prstGeom prst="rect">
            <a:avLst/>
          </a:prstGeom>
        </p:spPr>
      </p:pic>
      <p:sp>
        <p:nvSpPr>
          <p:cNvPr id="4" name="标题 1"/>
          <p:cNvSpPr txBox="1"/>
          <p:nvPr/>
        </p:nvSpPr>
        <p:spPr>
          <a:xfrm>
            <a:off x="1272587" y="2612813"/>
            <a:ext cx="9431218" cy="9607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mn-lt"/>
                <a:ea typeface="+mn-ea"/>
                <a:cs typeface="+mn-ea"/>
                <a:sym typeface="+mn-lt"/>
              </a:rPr>
              <a:t>Kubernetes </a:t>
            </a:r>
            <a:r>
              <a:rPr lang="zh-CN" altLang="en-US" b="1" dirty="0">
                <a:latin typeface="+mn-lt"/>
                <a:ea typeface="+mn-ea"/>
                <a:cs typeface="+mn-ea"/>
                <a:sym typeface="+mn-lt"/>
              </a:rPr>
              <a:t>多集群网络</a:t>
            </a:r>
            <a:endParaRPr lang="en-US" altLang="zh-CN" b="1" dirty="0">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718902" y="413467"/>
            <a:ext cx="4409688" cy="584775"/>
          </a:xfrm>
          <a:prstGeom prst="rect">
            <a:avLst/>
          </a:prstGeom>
          <a:noFill/>
        </p:spPr>
        <p:txBody>
          <a:bodyPr wrap="square" rtlCol="0">
            <a:spAutoFit/>
          </a:bodyPr>
          <a:lstStyle/>
          <a:p>
            <a:r>
              <a:rPr lang="zh-CN" altLang="en-US" sz="3200" b="1" dirty="0"/>
              <a:t>多集群网络的实现方式</a:t>
            </a:r>
            <a:endParaRPr lang="en-US" altLang="zh-CN" sz="3200" b="1" dirty="0"/>
          </a:p>
        </p:txBody>
      </p:sp>
      <p:sp>
        <p:nvSpPr>
          <p:cNvPr id="4" name="Text Box 2">
            <a:extLst>
              <a:ext uri="{FF2B5EF4-FFF2-40B4-BE49-F238E27FC236}">
                <a16:creationId xmlns:a16="http://schemas.microsoft.com/office/drawing/2014/main" id="{D573B41F-DCB1-A139-D74C-4C40D6927946}"/>
              </a:ext>
            </a:extLst>
          </p:cNvPr>
          <p:cNvSpPr txBox="1"/>
          <p:nvPr/>
        </p:nvSpPr>
        <p:spPr>
          <a:xfrm>
            <a:off x="718901" y="1579217"/>
            <a:ext cx="8813981" cy="923330"/>
          </a:xfrm>
          <a:prstGeom prst="rect">
            <a:avLst/>
          </a:prstGeom>
          <a:noFill/>
        </p:spPr>
        <p:txBody>
          <a:bodyPr wrap="square" rtlCol="0" anchor="t">
            <a:spAutoFit/>
          </a:bodyPr>
          <a:lstStyle/>
          <a:p>
            <a:r>
              <a:rPr lang="en-US" altLang="zh-CN" dirty="0">
                <a:solidFill>
                  <a:schemeClr val="bg1">
                    <a:lumMod val="95000"/>
                  </a:schemeClr>
                </a:solidFill>
              </a:rPr>
              <a:t>1.</a:t>
            </a:r>
            <a:r>
              <a:rPr lang="en-US" dirty="0">
                <a:solidFill>
                  <a:schemeClr val="bg1">
                    <a:lumMod val="95000"/>
                  </a:schemeClr>
                </a:solidFill>
              </a:rPr>
              <a:t>Multi-Cluster Service（</a:t>
            </a:r>
            <a:r>
              <a:rPr lang="zh-CN" altLang="en-US" dirty="0">
                <a:solidFill>
                  <a:schemeClr val="bg1">
                    <a:lumMod val="95000"/>
                  </a:schemeClr>
                </a:solidFill>
              </a:rPr>
              <a:t>多集群服务 </a:t>
            </a:r>
            <a:r>
              <a:rPr lang="en-US" dirty="0">
                <a:solidFill>
                  <a:schemeClr val="bg1">
                    <a:lumMod val="95000"/>
                  </a:schemeClr>
                </a:solidFill>
              </a:rPr>
              <a:t>API，</a:t>
            </a:r>
            <a:r>
              <a:rPr lang="zh-CN" altLang="en-US" dirty="0">
                <a:solidFill>
                  <a:schemeClr val="bg1">
                    <a:lumMod val="95000"/>
                  </a:schemeClr>
                </a:solidFill>
              </a:rPr>
              <a:t>简称 </a:t>
            </a:r>
            <a:r>
              <a:rPr lang="en-US" dirty="0">
                <a:solidFill>
                  <a:schemeClr val="bg1">
                    <a:lumMod val="95000"/>
                  </a:schemeClr>
                </a:solidFill>
              </a:rPr>
              <a:t>MCS API）</a:t>
            </a:r>
          </a:p>
          <a:p>
            <a:r>
              <a:rPr lang="en-US" altLang="zh-CN" dirty="0">
                <a:solidFill>
                  <a:schemeClr val="bg1">
                    <a:lumMod val="95000"/>
                  </a:schemeClr>
                </a:solidFill>
              </a:rPr>
              <a:t>2.Service</a:t>
            </a:r>
            <a:r>
              <a:rPr lang="zh-CN" altLang="en-US" dirty="0">
                <a:solidFill>
                  <a:schemeClr val="bg1">
                    <a:lumMod val="95000"/>
                  </a:schemeClr>
                </a:solidFill>
              </a:rPr>
              <a:t> </a:t>
            </a:r>
            <a:r>
              <a:rPr lang="en-US" altLang="zh-CN" dirty="0">
                <a:solidFill>
                  <a:schemeClr val="bg1">
                    <a:lumMod val="95000"/>
                  </a:schemeClr>
                </a:solidFill>
              </a:rPr>
              <a:t>Mesh</a:t>
            </a:r>
            <a:r>
              <a:rPr lang="zh-CN" altLang="en-US" dirty="0">
                <a:solidFill>
                  <a:schemeClr val="bg1">
                    <a:lumMod val="95000"/>
                  </a:schemeClr>
                </a:solidFill>
              </a:rPr>
              <a:t> 实现：</a:t>
            </a:r>
            <a:r>
              <a:rPr lang="en-US" altLang="zh-CN" dirty="0">
                <a:solidFill>
                  <a:schemeClr val="bg1">
                    <a:lumMod val="95000"/>
                  </a:schemeClr>
                </a:solidFill>
              </a:rPr>
              <a:t>Istio,</a:t>
            </a:r>
            <a:r>
              <a:rPr lang="zh-CN" altLang="en-US" dirty="0">
                <a:solidFill>
                  <a:schemeClr val="bg1">
                    <a:lumMod val="95000"/>
                  </a:schemeClr>
                </a:solidFill>
              </a:rPr>
              <a:t> </a:t>
            </a:r>
            <a:r>
              <a:rPr lang="en-US" altLang="zh-CN" dirty="0" err="1">
                <a:solidFill>
                  <a:schemeClr val="bg1">
                    <a:lumMod val="95000"/>
                  </a:schemeClr>
                </a:solidFill>
              </a:rPr>
              <a:t>Linkerd</a:t>
            </a:r>
            <a:endParaRPr lang="en-US" altLang="zh-CN" dirty="0">
              <a:solidFill>
                <a:schemeClr val="bg1">
                  <a:lumMod val="95000"/>
                </a:schemeClr>
              </a:solidFill>
            </a:endParaRPr>
          </a:p>
          <a:p>
            <a:r>
              <a:rPr lang="en-US" altLang="zh-CN" dirty="0">
                <a:solidFill>
                  <a:schemeClr val="bg1">
                    <a:lumMod val="95000"/>
                  </a:schemeClr>
                </a:solidFill>
              </a:rPr>
              <a:t>3.CNI</a:t>
            </a:r>
            <a:r>
              <a:rPr lang="zh-CN" altLang="en-US" dirty="0">
                <a:solidFill>
                  <a:schemeClr val="bg1">
                    <a:lumMod val="95000"/>
                  </a:schemeClr>
                </a:solidFill>
              </a:rPr>
              <a:t> 实现：</a:t>
            </a:r>
            <a:r>
              <a:rPr lang="en-US" altLang="zh-CN" dirty="0">
                <a:solidFill>
                  <a:schemeClr val="bg1">
                    <a:lumMod val="95000"/>
                  </a:schemeClr>
                </a:solidFill>
              </a:rPr>
              <a:t>Cilium</a:t>
            </a:r>
            <a:r>
              <a:rPr lang="zh-CN" altLang="en-US" dirty="0">
                <a:solidFill>
                  <a:schemeClr val="bg1">
                    <a:lumMod val="95000"/>
                  </a:schemeClr>
                </a:solidFill>
              </a:rPr>
              <a:t> </a:t>
            </a:r>
            <a:r>
              <a:rPr lang="en-US" altLang="zh-CN" dirty="0">
                <a:solidFill>
                  <a:schemeClr val="bg1">
                    <a:lumMod val="95000"/>
                  </a:schemeClr>
                </a:solidFill>
              </a:rPr>
              <a:t>Cluster</a:t>
            </a:r>
            <a:r>
              <a:rPr lang="zh-CN" altLang="en-US" dirty="0">
                <a:solidFill>
                  <a:schemeClr val="bg1">
                    <a:lumMod val="95000"/>
                  </a:schemeClr>
                </a:solidFill>
              </a:rPr>
              <a:t> </a:t>
            </a:r>
            <a:r>
              <a:rPr lang="en-US" altLang="zh-CN" dirty="0">
                <a:solidFill>
                  <a:schemeClr val="bg1">
                    <a:lumMod val="95000"/>
                  </a:schemeClr>
                </a:solidFill>
              </a:rPr>
              <a:t>Mesh,</a:t>
            </a:r>
            <a:r>
              <a:rPr lang="zh-CN" altLang="en-US" dirty="0">
                <a:solidFill>
                  <a:schemeClr val="bg1">
                    <a:lumMod val="95000"/>
                  </a:schemeClr>
                </a:solidFill>
              </a:rPr>
              <a:t> </a:t>
            </a:r>
            <a:r>
              <a:rPr lang="en-US" altLang="zh-CN" dirty="0">
                <a:solidFill>
                  <a:schemeClr val="bg1">
                    <a:lumMod val="95000"/>
                  </a:schemeClr>
                </a:solidFill>
              </a:rPr>
              <a:t>Calico</a:t>
            </a:r>
            <a:r>
              <a:rPr lang="zh-CN" altLang="en-US" dirty="0">
                <a:solidFill>
                  <a:schemeClr val="bg1">
                    <a:lumMod val="95000"/>
                  </a:schemeClr>
                </a:solidFill>
              </a:rPr>
              <a:t> </a:t>
            </a:r>
            <a:r>
              <a:rPr lang="en-US" altLang="zh-CN" dirty="0">
                <a:solidFill>
                  <a:schemeClr val="bg1">
                    <a:lumMod val="95000"/>
                  </a:schemeClr>
                </a:solidFill>
              </a:rPr>
              <a:t>Federated</a:t>
            </a:r>
            <a:r>
              <a:rPr lang="zh-CN" altLang="en-US" dirty="0">
                <a:solidFill>
                  <a:schemeClr val="bg1">
                    <a:lumMod val="95000"/>
                  </a:schemeClr>
                </a:solidFill>
              </a:rPr>
              <a:t> </a:t>
            </a:r>
            <a:r>
              <a:rPr lang="en-US" altLang="zh-CN" dirty="0">
                <a:solidFill>
                  <a:schemeClr val="bg1">
                    <a:lumMod val="95000"/>
                  </a:schemeClr>
                </a:solidFill>
              </a:rPr>
              <a:t>Service</a:t>
            </a:r>
            <a:endParaRPr lang="en-US" dirty="0">
              <a:solidFill>
                <a:schemeClr val="bg1">
                  <a:lumMod val="95000"/>
                </a:schemeClr>
              </a:solidFill>
            </a:endParaRPr>
          </a:p>
        </p:txBody>
      </p:sp>
    </p:spTree>
    <p:extLst>
      <p:ext uri="{BB962C8B-B14F-4D97-AF65-F5344CB8AC3E}">
        <p14:creationId xmlns:p14="http://schemas.microsoft.com/office/powerpoint/2010/main" val="424470987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20120" y="274319"/>
            <a:ext cx="4409688" cy="584775"/>
          </a:xfrm>
          <a:prstGeom prst="rect">
            <a:avLst/>
          </a:prstGeom>
          <a:noFill/>
        </p:spPr>
        <p:txBody>
          <a:bodyPr wrap="square" rtlCol="0">
            <a:spAutoFit/>
          </a:bodyPr>
          <a:lstStyle/>
          <a:p>
            <a:r>
              <a:rPr lang="en-US" altLang="zh-CN" sz="3200" b="1" dirty="0"/>
              <a:t>MCS</a:t>
            </a:r>
            <a:r>
              <a:rPr lang="zh-CN" altLang="en-US" sz="3200" b="1" dirty="0"/>
              <a:t> </a:t>
            </a:r>
            <a:r>
              <a:rPr lang="en-US" altLang="zh-CN" sz="3200" b="1" dirty="0"/>
              <a:t>API</a:t>
            </a:r>
            <a:r>
              <a:rPr lang="zh-CN" altLang="en-US" sz="3200" b="1" dirty="0"/>
              <a:t> 实现方案</a:t>
            </a:r>
            <a:endParaRPr lang="en-US" altLang="zh-CN" sz="3200" b="1" dirty="0"/>
          </a:p>
        </p:txBody>
      </p:sp>
      <p:sp>
        <p:nvSpPr>
          <p:cNvPr id="4" name="Text Box 2">
            <a:extLst>
              <a:ext uri="{FF2B5EF4-FFF2-40B4-BE49-F238E27FC236}">
                <a16:creationId xmlns:a16="http://schemas.microsoft.com/office/drawing/2014/main" id="{D573B41F-DCB1-A139-D74C-4C40D6927946}"/>
              </a:ext>
            </a:extLst>
          </p:cNvPr>
          <p:cNvSpPr txBox="1"/>
          <p:nvPr/>
        </p:nvSpPr>
        <p:spPr>
          <a:xfrm>
            <a:off x="641131" y="1545021"/>
            <a:ext cx="9420810" cy="1477328"/>
          </a:xfrm>
          <a:prstGeom prst="rect">
            <a:avLst/>
          </a:prstGeom>
          <a:noFill/>
        </p:spPr>
        <p:txBody>
          <a:bodyPr wrap="square" rtlCol="0" anchor="t">
            <a:spAutoFit/>
          </a:bodyPr>
          <a:lstStyle/>
          <a:p>
            <a:r>
              <a:rPr lang="en-US" dirty="0">
                <a:solidFill>
                  <a:schemeClr val="bg1">
                    <a:lumMod val="95000"/>
                  </a:schemeClr>
                </a:solidFill>
              </a:rPr>
              <a:t>MCS API </a:t>
            </a:r>
            <a:r>
              <a:rPr lang="zh-CN" altLang="en-US" dirty="0">
                <a:solidFill>
                  <a:schemeClr val="bg1">
                    <a:lumMod val="95000"/>
                  </a:schemeClr>
                </a:solidFill>
              </a:rPr>
              <a:t>来自提案 </a:t>
            </a:r>
            <a:r>
              <a:rPr lang="en-US" dirty="0">
                <a:solidFill>
                  <a:schemeClr val="bg1">
                    <a:lumMod val="95000"/>
                  </a:schemeClr>
                </a:solidFill>
                <a:hlinkClick r:id="rId3"/>
              </a:rPr>
              <a:t>Kubernetes Enhancement Proposal KEP-1645: Multi-Cluster Services API</a:t>
            </a:r>
            <a:endParaRPr lang="en-US" dirty="0">
              <a:solidFill>
                <a:schemeClr val="bg1">
                  <a:lumMod val="95000"/>
                </a:schemeClr>
              </a:solidFill>
            </a:endParaRPr>
          </a:p>
          <a:p>
            <a:r>
              <a:rPr lang="en-CN" dirty="0">
                <a:solidFill>
                  <a:schemeClr val="bg1">
                    <a:lumMod val="95000"/>
                  </a:schemeClr>
                </a:solidFill>
              </a:rPr>
              <a:t>官方提供的实现</a:t>
            </a:r>
            <a:r>
              <a:rPr lang="zh-CN" altLang="en-US" dirty="0">
                <a:solidFill>
                  <a:schemeClr val="bg1">
                    <a:lumMod val="95000"/>
                  </a:schemeClr>
                </a:solidFill>
              </a:rPr>
              <a:t>：</a:t>
            </a:r>
            <a:r>
              <a:rPr lang="en-US" altLang="zh-CN" dirty="0">
                <a:solidFill>
                  <a:schemeClr val="bg1">
                    <a:lumMod val="95000"/>
                  </a:schemeClr>
                </a:solidFill>
                <a:hlinkClick r:id="rId4"/>
              </a:rPr>
              <a:t>mcs-api</a:t>
            </a:r>
            <a:endParaRPr lang="en-US" altLang="zh-CN" dirty="0">
              <a:solidFill>
                <a:schemeClr val="bg1">
                  <a:lumMod val="95000"/>
                </a:schemeClr>
              </a:solidFill>
            </a:endParaRPr>
          </a:p>
          <a:p>
            <a:r>
              <a:rPr lang="en-US" dirty="0" err="1">
                <a:solidFill>
                  <a:schemeClr val="bg1">
                    <a:lumMod val="95000"/>
                  </a:schemeClr>
                </a:solidFill>
              </a:rPr>
              <a:t>开源项目</a:t>
            </a:r>
            <a:r>
              <a:rPr lang="zh-CN" altLang="en-US" dirty="0">
                <a:solidFill>
                  <a:schemeClr val="bg1">
                    <a:lumMod val="95000"/>
                  </a:schemeClr>
                </a:solidFill>
              </a:rPr>
              <a:t>：</a:t>
            </a:r>
            <a:r>
              <a:rPr lang="en-US" dirty="0">
                <a:solidFill>
                  <a:schemeClr val="bg1">
                    <a:lumMod val="95000"/>
                  </a:schemeClr>
                </a:solidFill>
                <a:hlinkClick r:id="rId5"/>
              </a:rPr>
              <a:t>Submariner</a:t>
            </a:r>
            <a:r>
              <a:rPr lang="en-US" altLang="zh-CN" dirty="0">
                <a:solidFill>
                  <a:schemeClr val="bg1">
                    <a:lumMod val="95000"/>
                  </a:schemeClr>
                </a:solidFill>
              </a:rPr>
              <a:t>,</a:t>
            </a:r>
            <a:r>
              <a:rPr lang="zh-CN" altLang="en-US" dirty="0">
                <a:solidFill>
                  <a:schemeClr val="bg1">
                    <a:lumMod val="95000"/>
                  </a:schemeClr>
                </a:solidFill>
              </a:rPr>
              <a:t> </a:t>
            </a:r>
            <a:r>
              <a:rPr lang="en-US" b="0" i="0" dirty="0">
                <a:solidFill>
                  <a:srgbClr val="000000"/>
                </a:solidFill>
                <a:effectLst/>
                <a:hlinkClick r:id="rId6"/>
              </a:rPr>
              <a:t>Antrea</a:t>
            </a:r>
            <a:r>
              <a:rPr lang="zh-CN" altLang="en-US" dirty="0">
                <a:solidFill>
                  <a:srgbClr val="000000"/>
                </a:solidFill>
                <a:hlinkClick r:id="rId6"/>
              </a:rPr>
              <a:t> </a:t>
            </a:r>
            <a:r>
              <a:rPr lang="en-US" altLang="zh-CN" dirty="0">
                <a:solidFill>
                  <a:srgbClr val="000000"/>
                </a:solidFill>
                <a:hlinkClick r:id="rId6"/>
              </a:rPr>
              <a:t>CNI</a:t>
            </a:r>
            <a:r>
              <a:rPr lang="en-US" altLang="zh-CN" dirty="0">
                <a:solidFill>
                  <a:srgbClr val="000000"/>
                </a:solidFill>
              </a:rPr>
              <a:t>,</a:t>
            </a:r>
            <a:r>
              <a:rPr lang="zh-CN" altLang="en-US" dirty="0">
                <a:solidFill>
                  <a:srgbClr val="000000"/>
                </a:solidFill>
              </a:rPr>
              <a:t> </a:t>
            </a:r>
            <a:r>
              <a:rPr lang="en-US" altLang="zh-CN" dirty="0" err="1">
                <a:solidFill>
                  <a:srgbClr val="000000"/>
                </a:solidFill>
                <a:hlinkClick r:id="rId7"/>
              </a:rPr>
              <a:t>Flomesh</a:t>
            </a:r>
            <a:r>
              <a:rPr lang="zh-CN" altLang="en-US" dirty="0">
                <a:solidFill>
                  <a:srgbClr val="000000"/>
                </a:solidFill>
                <a:hlinkClick r:id="rId7"/>
              </a:rPr>
              <a:t> </a:t>
            </a:r>
            <a:r>
              <a:rPr lang="en-US" altLang="zh-CN" dirty="0">
                <a:solidFill>
                  <a:srgbClr val="000000"/>
                </a:solidFill>
                <a:hlinkClick r:id="rId7"/>
              </a:rPr>
              <a:t>Service</a:t>
            </a:r>
            <a:r>
              <a:rPr lang="zh-CN" altLang="en-US" dirty="0">
                <a:solidFill>
                  <a:srgbClr val="000000"/>
                </a:solidFill>
                <a:hlinkClick r:id="rId7"/>
              </a:rPr>
              <a:t> </a:t>
            </a:r>
            <a:r>
              <a:rPr lang="en-US" altLang="zh-CN" dirty="0">
                <a:solidFill>
                  <a:srgbClr val="000000"/>
                </a:solidFill>
                <a:hlinkClick r:id="rId7"/>
              </a:rPr>
              <a:t>Mesh</a:t>
            </a:r>
            <a:endParaRPr lang="en-US" dirty="0">
              <a:solidFill>
                <a:schemeClr val="bg1">
                  <a:lumMod val="95000"/>
                </a:schemeClr>
              </a:solidFill>
            </a:endParaRPr>
          </a:p>
          <a:p>
            <a:r>
              <a:rPr lang="en-US" dirty="0" err="1">
                <a:solidFill>
                  <a:schemeClr val="bg1">
                    <a:lumMod val="95000"/>
                  </a:schemeClr>
                </a:solidFill>
              </a:rPr>
              <a:t>公有云</a:t>
            </a:r>
            <a:r>
              <a:rPr lang="zh-CN" altLang="en-US" dirty="0">
                <a:solidFill>
                  <a:schemeClr val="bg1">
                    <a:lumMod val="95000"/>
                  </a:schemeClr>
                </a:solidFill>
              </a:rPr>
              <a:t>：</a:t>
            </a:r>
            <a:r>
              <a:rPr lang="en-US" altLang="zh-CN" dirty="0">
                <a:solidFill>
                  <a:schemeClr val="bg1">
                    <a:lumMod val="95000"/>
                  </a:schemeClr>
                </a:solidFill>
              </a:rPr>
              <a:t> </a:t>
            </a:r>
            <a:r>
              <a:rPr lang="en-US" altLang="zh-CN" dirty="0">
                <a:solidFill>
                  <a:schemeClr val="bg1">
                    <a:lumMod val="95000"/>
                  </a:schemeClr>
                </a:solidFill>
                <a:hlinkClick r:id="rId8"/>
              </a:rPr>
              <a:t>GKE Multi-cluster Services</a:t>
            </a:r>
            <a:r>
              <a:rPr lang="en-US" altLang="zh-CN" dirty="0">
                <a:solidFill>
                  <a:schemeClr val="bg1">
                    <a:lumMod val="95000"/>
                  </a:schemeClr>
                </a:solidFill>
              </a:rPr>
              <a:t>,</a:t>
            </a:r>
            <a:r>
              <a:rPr lang="zh-CN" altLang="en-US" dirty="0">
                <a:solidFill>
                  <a:schemeClr val="bg1">
                    <a:lumMod val="95000"/>
                  </a:schemeClr>
                </a:solidFill>
              </a:rPr>
              <a:t> </a:t>
            </a:r>
            <a:r>
              <a:rPr lang="en-US" altLang="zh-CN" dirty="0">
                <a:solidFill>
                  <a:schemeClr val="bg1">
                    <a:lumMod val="95000"/>
                  </a:schemeClr>
                </a:solidFill>
                <a:hlinkClick r:id="rId9"/>
              </a:rPr>
              <a:t>AWS Cloud Map MCS Controller</a:t>
            </a:r>
            <a:endParaRPr lang="en-US" altLang="zh-CN" dirty="0">
              <a:solidFill>
                <a:schemeClr val="bg1">
                  <a:lumMod val="95000"/>
                </a:schemeClr>
              </a:solidFill>
            </a:endParaRPr>
          </a:p>
        </p:txBody>
      </p:sp>
    </p:spTree>
    <p:extLst>
      <p:ext uri="{BB962C8B-B14F-4D97-AF65-F5344CB8AC3E}">
        <p14:creationId xmlns:p14="http://schemas.microsoft.com/office/powerpoint/2010/main" val="334928005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20119" y="274319"/>
            <a:ext cx="8424183" cy="461665"/>
          </a:xfrm>
          <a:prstGeom prst="rect">
            <a:avLst/>
          </a:prstGeom>
          <a:noFill/>
        </p:spPr>
        <p:txBody>
          <a:bodyPr wrap="square" rtlCol="0">
            <a:spAutoFit/>
          </a:bodyPr>
          <a:lstStyle/>
          <a:p>
            <a:r>
              <a:rPr lang="en-US" altLang="zh-CN" sz="2400" b="1" dirty="0"/>
              <a:t>MCS</a:t>
            </a:r>
            <a:r>
              <a:rPr lang="zh-CN" altLang="en-US" sz="2400" b="1" dirty="0"/>
              <a:t> </a:t>
            </a:r>
            <a:r>
              <a:rPr lang="en-US" altLang="zh-CN" sz="2400" b="1" dirty="0"/>
              <a:t>API</a:t>
            </a:r>
            <a:r>
              <a:rPr lang="zh-CN" altLang="en-US" sz="2400" b="1" dirty="0"/>
              <a:t> </a:t>
            </a:r>
            <a:r>
              <a:rPr lang="en-US" altLang="zh-CN" sz="2400" b="1" dirty="0"/>
              <a:t>CRD:</a:t>
            </a:r>
            <a:r>
              <a:rPr lang="zh-CN" altLang="en-US" sz="2400" b="1" dirty="0"/>
              <a:t> </a:t>
            </a:r>
            <a:r>
              <a:rPr lang="en-US" altLang="zh-CN" sz="2400" b="1" dirty="0" err="1"/>
              <a:t>ServiceExport</a:t>
            </a:r>
            <a:r>
              <a:rPr lang="en-US" altLang="zh-CN" sz="2400" b="1" dirty="0"/>
              <a:t> </a:t>
            </a:r>
            <a:r>
              <a:rPr lang="zh-CN" altLang="en-US" sz="2400" b="1" dirty="0"/>
              <a:t>和 </a:t>
            </a:r>
            <a:r>
              <a:rPr lang="en-US" altLang="zh-CN" sz="2400" b="1" dirty="0" err="1"/>
              <a:t>ServiceImport</a:t>
            </a:r>
            <a:endParaRPr lang="en-US" altLang="zh-CN" sz="2400" b="1" dirty="0"/>
          </a:p>
        </p:txBody>
      </p:sp>
      <p:sp>
        <p:nvSpPr>
          <p:cNvPr id="3" name="TextBox 2">
            <a:extLst>
              <a:ext uri="{FF2B5EF4-FFF2-40B4-BE49-F238E27FC236}">
                <a16:creationId xmlns:a16="http://schemas.microsoft.com/office/drawing/2014/main" id="{FF66325F-D5A0-ABDB-554E-7FFEE786CE3E}"/>
              </a:ext>
            </a:extLst>
          </p:cNvPr>
          <p:cNvSpPr txBox="1"/>
          <p:nvPr/>
        </p:nvSpPr>
        <p:spPr>
          <a:xfrm>
            <a:off x="1198179" y="1172693"/>
            <a:ext cx="7861738" cy="923330"/>
          </a:xfrm>
          <a:prstGeom prst="rect">
            <a:avLst/>
          </a:prstGeom>
          <a:noFill/>
        </p:spPr>
        <p:txBody>
          <a:bodyPr wrap="square">
            <a:spAutoFit/>
          </a:bodyPr>
          <a:lstStyle/>
          <a:p>
            <a:pPr algn="l"/>
            <a:r>
              <a:rPr lang="en-US" dirty="0" err="1">
                <a:solidFill>
                  <a:schemeClr val="bg1"/>
                </a:solidFill>
              </a:rPr>
              <a:t>ServiceExport</a:t>
            </a:r>
            <a:r>
              <a:rPr lang="en-US" dirty="0">
                <a:solidFill>
                  <a:schemeClr val="bg1"/>
                </a:solidFill>
              </a:rPr>
              <a:t> </a:t>
            </a:r>
            <a:r>
              <a:rPr lang="zh-CN" altLang="en-US" dirty="0">
                <a:solidFill>
                  <a:schemeClr val="bg1"/>
                </a:solidFill>
              </a:rPr>
              <a:t>定义了导出到其他集群的 </a:t>
            </a:r>
            <a:r>
              <a:rPr lang="en-US" altLang="zh-CN" dirty="0">
                <a:solidFill>
                  <a:schemeClr val="bg1"/>
                </a:solidFill>
              </a:rPr>
              <a:t>Service</a:t>
            </a:r>
            <a:r>
              <a:rPr lang="zh-CN" altLang="en-US" dirty="0">
                <a:solidFill>
                  <a:schemeClr val="bg1"/>
                </a:solidFill>
              </a:rPr>
              <a:t>。</a:t>
            </a:r>
          </a:p>
          <a:p>
            <a:pPr algn="l"/>
            <a:r>
              <a:rPr lang="en-US" dirty="0" err="1">
                <a:solidFill>
                  <a:schemeClr val="bg1"/>
                </a:solidFill>
              </a:rPr>
              <a:t>ServiceImport</a:t>
            </a:r>
            <a:r>
              <a:rPr lang="zh-CN" altLang="en-US" dirty="0">
                <a:solidFill>
                  <a:schemeClr val="bg1"/>
                </a:solidFill>
              </a:rPr>
              <a:t>：当一个服务被导出后，</a:t>
            </a:r>
            <a:r>
              <a:rPr lang="en-US" dirty="0">
                <a:solidFill>
                  <a:schemeClr val="bg1"/>
                </a:solidFill>
              </a:rPr>
              <a:t>MCS </a:t>
            </a:r>
            <a:r>
              <a:rPr lang="en-US" altLang="zh-CN" dirty="0">
                <a:solidFill>
                  <a:schemeClr val="bg1"/>
                </a:solidFill>
              </a:rPr>
              <a:t>Controller</a:t>
            </a:r>
            <a:r>
              <a:rPr lang="zh-CN" altLang="en-US" dirty="0">
                <a:solidFill>
                  <a:schemeClr val="bg1"/>
                </a:solidFill>
              </a:rPr>
              <a:t> 会在其他集群中自动生成一个与之对应的 </a:t>
            </a:r>
            <a:r>
              <a:rPr lang="en-US" dirty="0" err="1">
                <a:solidFill>
                  <a:schemeClr val="bg1"/>
                </a:solidFill>
              </a:rPr>
              <a:t>ServiceImport</a:t>
            </a:r>
            <a:r>
              <a:rPr lang="en-US" dirty="0">
                <a:solidFill>
                  <a:schemeClr val="bg1"/>
                </a:solidFill>
              </a:rPr>
              <a:t> </a:t>
            </a:r>
            <a:r>
              <a:rPr lang="zh-CN" altLang="en-US" dirty="0">
                <a:solidFill>
                  <a:schemeClr val="bg1"/>
                </a:solidFill>
              </a:rPr>
              <a:t>资源</a:t>
            </a:r>
            <a:r>
              <a:rPr lang="zh-CN" altLang="en-US" dirty="0">
                <a:solidFill>
                  <a:schemeClr val="bg1"/>
                </a:solidFill>
                <a:latin typeface="work sans" pitchFamily="2" charset="77"/>
              </a:rPr>
              <a:t>。</a:t>
            </a:r>
            <a:endParaRPr lang="en-US" dirty="0">
              <a:solidFill>
                <a:schemeClr val="bg1"/>
              </a:solidFill>
              <a:latin typeface="work sans" pitchFamily="2" charset="77"/>
            </a:endParaRPr>
          </a:p>
        </p:txBody>
      </p:sp>
      <p:pic>
        <p:nvPicPr>
          <p:cNvPr id="10" name="Picture 9">
            <a:extLst>
              <a:ext uri="{FF2B5EF4-FFF2-40B4-BE49-F238E27FC236}">
                <a16:creationId xmlns:a16="http://schemas.microsoft.com/office/drawing/2014/main" id="{34A6CE16-4AE4-8086-ED63-EE2A429CC676}"/>
              </a:ext>
            </a:extLst>
          </p:cNvPr>
          <p:cNvPicPr>
            <a:picLocks noChangeAspect="1"/>
          </p:cNvPicPr>
          <p:nvPr/>
        </p:nvPicPr>
        <p:blipFill>
          <a:blip r:embed="rId3"/>
          <a:stretch>
            <a:fillRect/>
          </a:stretch>
        </p:blipFill>
        <p:spPr>
          <a:xfrm>
            <a:off x="0" y="2049855"/>
            <a:ext cx="5569959" cy="3191003"/>
          </a:xfrm>
          <a:prstGeom prst="rect">
            <a:avLst/>
          </a:prstGeom>
        </p:spPr>
      </p:pic>
      <p:pic>
        <p:nvPicPr>
          <p:cNvPr id="11" name="Picture 10">
            <a:extLst>
              <a:ext uri="{FF2B5EF4-FFF2-40B4-BE49-F238E27FC236}">
                <a16:creationId xmlns:a16="http://schemas.microsoft.com/office/drawing/2014/main" id="{4943DB96-8A6F-A80A-485E-BD620FE5ACC0}"/>
              </a:ext>
            </a:extLst>
          </p:cNvPr>
          <p:cNvPicPr>
            <a:picLocks noChangeAspect="1"/>
          </p:cNvPicPr>
          <p:nvPr/>
        </p:nvPicPr>
        <p:blipFill>
          <a:blip r:embed="rId4"/>
          <a:stretch>
            <a:fillRect/>
          </a:stretch>
        </p:blipFill>
        <p:spPr>
          <a:xfrm>
            <a:off x="5255170" y="2055630"/>
            <a:ext cx="5232112" cy="4802370"/>
          </a:xfrm>
          <a:prstGeom prst="rect">
            <a:avLst/>
          </a:prstGeom>
        </p:spPr>
      </p:pic>
    </p:spTree>
    <p:extLst>
      <p:ext uri="{BB962C8B-B14F-4D97-AF65-F5344CB8AC3E}">
        <p14:creationId xmlns:p14="http://schemas.microsoft.com/office/powerpoint/2010/main" val="379793718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1985865" cy="461665"/>
          </a:xfrm>
          <a:prstGeom prst="rect">
            <a:avLst/>
          </a:prstGeom>
          <a:noFill/>
        </p:spPr>
        <p:txBody>
          <a:bodyPr wrap="none" rtlCol="0">
            <a:spAutoFit/>
          </a:bodyPr>
          <a:lstStyle/>
          <a:p>
            <a:r>
              <a:rPr lang="en-US" altLang="zh-CN" sz="2400" b="1" dirty="0"/>
              <a:t>Submariner</a:t>
            </a:r>
          </a:p>
        </p:txBody>
      </p:sp>
      <p:sp>
        <p:nvSpPr>
          <p:cNvPr id="4" name="TextBox 3">
            <a:extLst>
              <a:ext uri="{FF2B5EF4-FFF2-40B4-BE49-F238E27FC236}">
                <a16:creationId xmlns:a16="http://schemas.microsoft.com/office/drawing/2014/main" id="{E16C1EAC-75D8-BABB-82FB-F172E2A82330}"/>
              </a:ext>
            </a:extLst>
          </p:cNvPr>
          <p:cNvSpPr txBox="1"/>
          <p:nvPr/>
        </p:nvSpPr>
        <p:spPr>
          <a:xfrm>
            <a:off x="1135117" y="1321024"/>
            <a:ext cx="7861738" cy="2308324"/>
          </a:xfrm>
          <a:prstGeom prst="rect">
            <a:avLst/>
          </a:prstGeom>
          <a:noFill/>
        </p:spPr>
        <p:txBody>
          <a:bodyPr wrap="square">
            <a:spAutoFit/>
          </a:bodyPr>
          <a:lstStyle/>
          <a:p>
            <a:r>
              <a:rPr lang="en-CN" dirty="0"/>
              <a:t>Submariner 是一个完全开源的项目，其设计目的是与各种 CNI 兼容。Submariner 有以下功能：</a:t>
            </a:r>
          </a:p>
          <a:p>
            <a:pPr marL="285750" indent="-285750">
              <a:buFont typeface="Arial" panose="020B0604020202020204" pitchFamily="34" charset="0"/>
              <a:buChar char="•"/>
            </a:pPr>
            <a:r>
              <a:rPr lang="en-CN" dirty="0"/>
              <a:t>跨集群的 L3 连接：</a:t>
            </a:r>
          </a:p>
          <a:p>
            <a:pPr marL="742950" lvl="1" indent="-285750">
              <a:buFont typeface="Arial" panose="020B0604020202020204" pitchFamily="34" charset="0"/>
              <a:buChar char="•"/>
            </a:pPr>
            <a:r>
              <a:rPr lang="en-CN" dirty="0"/>
              <a:t>加密：IPsec, WireGuard</a:t>
            </a:r>
          </a:p>
          <a:p>
            <a:pPr marL="742950" lvl="1" indent="-285750">
              <a:buFont typeface="Arial" panose="020B0604020202020204" pitchFamily="34" charset="0"/>
              <a:buChar char="•"/>
            </a:pPr>
            <a:r>
              <a:rPr lang="en-CN" dirty="0"/>
              <a:t>不加密：VXLAN</a:t>
            </a:r>
          </a:p>
          <a:p>
            <a:pPr marL="285750" indent="-285750">
              <a:buFont typeface="Arial" panose="020B0604020202020204" pitchFamily="34" charset="0"/>
              <a:buChar char="•"/>
            </a:pPr>
            <a:r>
              <a:rPr lang="en-CN" dirty="0"/>
              <a:t>跨集群的服务发现</a:t>
            </a:r>
          </a:p>
          <a:p>
            <a:pPr marL="285750" indent="-285750">
              <a:buFont typeface="Arial" panose="020B0604020202020204" pitchFamily="34" charset="0"/>
              <a:buChar char="•"/>
            </a:pPr>
            <a:r>
              <a:rPr lang="en-CN" dirty="0"/>
              <a:t>Globalnet 支持 CIDR 重叠</a:t>
            </a:r>
          </a:p>
          <a:p>
            <a:pPr marL="285750" indent="-285750">
              <a:buFont typeface="Arial" panose="020B0604020202020204" pitchFamily="34" charset="0"/>
              <a:buChar char="•"/>
            </a:pPr>
            <a:r>
              <a:rPr lang="en-CN" dirty="0"/>
              <a:t>提供命令行工具 subctl 简化部署和管理</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2692788" cy="461665"/>
          </a:xfrm>
          <a:prstGeom prst="rect">
            <a:avLst/>
          </a:prstGeom>
          <a:noFill/>
        </p:spPr>
        <p:txBody>
          <a:bodyPr wrap="none" rtlCol="0">
            <a:spAutoFit/>
          </a:bodyPr>
          <a:lstStyle/>
          <a:p>
            <a:r>
              <a:rPr lang="en-US" altLang="zh-CN" sz="2400" b="1" dirty="0"/>
              <a:t>Submariner</a:t>
            </a:r>
            <a:r>
              <a:rPr lang="zh-CN" altLang="en-US" sz="2400" b="1" dirty="0"/>
              <a:t> 组件</a:t>
            </a:r>
            <a:endParaRPr lang="en-US" altLang="zh-CN" sz="2400" b="1" dirty="0"/>
          </a:p>
        </p:txBody>
      </p:sp>
      <p:sp>
        <p:nvSpPr>
          <p:cNvPr id="4" name="TextBox 3">
            <a:extLst>
              <a:ext uri="{FF2B5EF4-FFF2-40B4-BE49-F238E27FC236}">
                <a16:creationId xmlns:a16="http://schemas.microsoft.com/office/drawing/2014/main" id="{E16C1EAC-75D8-BABB-82FB-F172E2A82330}"/>
              </a:ext>
            </a:extLst>
          </p:cNvPr>
          <p:cNvSpPr txBox="1"/>
          <p:nvPr/>
        </p:nvSpPr>
        <p:spPr>
          <a:xfrm>
            <a:off x="1198179" y="937524"/>
            <a:ext cx="7861738" cy="1754326"/>
          </a:xfrm>
          <a:prstGeom prst="rect">
            <a:avLst/>
          </a:prstGeom>
          <a:noFill/>
        </p:spPr>
        <p:txBody>
          <a:bodyPr wrap="square">
            <a:spAutoFit/>
          </a:bodyPr>
          <a:lstStyle/>
          <a:p>
            <a:r>
              <a:rPr lang="en-CN" dirty="0"/>
              <a:t>Submariner 由以下几个组件组成</a:t>
            </a:r>
            <a:r>
              <a:rPr lang="zh-CN" altLang="en-US" dirty="0"/>
              <a:t>：</a:t>
            </a:r>
            <a:endParaRPr lang="en-US" altLang="zh-CN" dirty="0"/>
          </a:p>
          <a:p>
            <a:pPr algn="l">
              <a:buFont typeface="Arial" panose="020B0604020202020204" pitchFamily="34" charset="0"/>
              <a:buChar char="•"/>
            </a:pPr>
            <a:r>
              <a:rPr lang="en-US" b="0" i="0" u="none" strike="noStrike" dirty="0">
                <a:solidFill>
                  <a:srgbClr val="323232"/>
                </a:solidFill>
                <a:effectLst/>
                <a:latin typeface="Work Sans" pitchFamily="2" charset="77"/>
                <a:hlinkClick r:id="rId3"/>
              </a:rPr>
              <a:t>Broker</a:t>
            </a:r>
            <a:r>
              <a:rPr lang="en-US" b="0" i="0" dirty="0">
                <a:solidFill>
                  <a:schemeClr val="bg1"/>
                </a:solidFill>
                <a:effectLst/>
                <a:latin typeface="Work Sans" pitchFamily="2" charset="77"/>
              </a:rPr>
              <a:t>: </a:t>
            </a:r>
            <a:r>
              <a:rPr lang="en-US" b="0" i="0" dirty="0" err="1">
                <a:solidFill>
                  <a:schemeClr val="bg1"/>
                </a:solidFill>
                <a:effectLst/>
                <a:latin typeface="Work Sans" pitchFamily="2" charset="77"/>
              </a:rPr>
              <a:t>集群间元数据交换</a:t>
            </a:r>
            <a:r>
              <a:rPr lang="zh-CN" altLang="en-US" b="0" i="0" dirty="0">
                <a:solidFill>
                  <a:schemeClr val="bg1"/>
                </a:solidFill>
                <a:effectLst/>
                <a:latin typeface="Work Sans" pitchFamily="2" charset="77"/>
              </a:rPr>
              <a:t>，本质上是 </a:t>
            </a:r>
            <a:r>
              <a:rPr lang="en-US" altLang="zh-CN" dirty="0">
                <a:solidFill>
                  <a:schemeClr val="bg1"/>
                </a:solidFill>
                <a:latin typeface="Work Sans" pitchFamily="2" charset="77"/>
              </a:rPr>
              <a:t>Endpoint </a:t>
            </a:r>
            <a:r>
              <a:rPr lang="zh-CN" altLang="en-US" dirty="0">
                <a:solidFill>
                  <a:schemeClr val="bg1"/>
                </a:solidFill>
                <a:latin typeface="Work Sans" pitchFamily="2" charset="77"/>
              </a:rPr>
              <a:t>和</a:t>
            </a:r>
            <a:r>
              <a:rPr lang="en-US" altLang="zh-CN" dirty="0">
                <a:solidFill>
                  <a:schemeClr val="bg1"/>
                </a:solidFill>
                <a:latin typeface="Work Sans" pitchFamily="2" charset="77"/>
              </a:rPr>
              <a:t> Cluster</a:t>
            </a:r>
            <a:r>
              <a:rPr lang="zh-CN" altLang="en-US" dirty="0">
                <a:solidFill>
                  <a:schemeClr val="bg1"/>
                </a:solidFill>
                <a:latin typeface="Work Sans" pitchFamily="2" charset="77"/>
              </a:rPr>
              <a:t> 两个 </a:t>
            </a:r>
            <a:r>
              <a:rPr lang="en-US" altLang="zh-CN" dirty="0">
                <a:solidFill>
                  <a:schemeClr val="bg1"/>
                </a:solidFill>
                <a:latin typeface="Work Sans" pitchFamily="2" charset="77"/>
              </a:rPr>
              <a:t>CRD</a:t>
            </a:r>
            <a:endParaRPr lang="en-US" b="0" i="0" dirty="0">
              <a:solidFill>
                <a:schemeClr val="bg1"/>
              </a:solidFill>
              <a:effectLst/>
              <a:latin typeface="Work Sans" pitchFamily="2" charset="77"/>
            </a:endParaRPr>
          </a:p>
          <a:p>
            <a:pPr algn="l">
              <a:buFont typeface="Arial" panose="020B0604020202020204" pitchFamily="34" charset="0"/>
              <a:buChar char="•"/>
            </a:pPr>
            <a:r>
              <a:rPr lang="en-US" b="0" i="0" u="none" strike="noStrike" dirty="0">
                <a:solidFill>
                  <a:srgbClr val="323232"/>
                </a:solidFill>
                <a:effectLst/>
                <a:latin typeface="Work Sans" pitchFamily="2" charset="77"/>
                <a:hlinkClick r:id="rId4"/>
              </a:rPr>
              <a:t>Service Discovery</a:t>
            </a:r>
            <a:r>
              <a:rPr lang="en-US" b="0" i="0" dirty="0">
                <a:solidFill>
                  <a:schemeClr val="bg1"/>
                </a:solidFill>
                <a:effectLst/>
                <a:latin typeface="Work Sans" pitchFamily="2" charset="77"/>
              </a:rPr>
              <a:t>: </a:t>
            </a:r>
            <a:r>
              <a:rPr lang="en-US" b="0" i="0" dirty="0" err="1">
                <a:solidFill>
                  <a:schemeClr val="bg1"/>
                </a:solidFill>
                <a:effectLst/>
                <a:latin typeface="Work Sans" pitchFamily="2" charset="77"/>
              </a:rPr>
              <a:t>提供跨集群的</a:t>
            </a:r>
            <a:r>
              <a:rPr lang="zh-CN" altLang="en-US" b="0" i="0" dirty="0">
                <a:solidFill>
                  <a:schemeClr val="bg1"/>
                </a:solidFill>
                <a:effectLst/>
                <a:latin typeface="Work Sans" pitchFamily="2" charset="77"/>
              </a:rPr>
              <a:t> </a:t>
            </a:r>
            <a:r>
              <a:rPr lang="en-US" altLang="zh-CN" b="0" i="0" dirty="0">
                <a:solidFill>
                  <a:schemeClr val="bg1"/>
                </a:solidFill>
                <a:effectLst/>
                <a:latin typeface="Work Sans" pitchFamily="2" charset="77"/>
              </a:rPr>
              <a:t>DNS</a:t>
            </a:r>
            <a:r>
              <a:rPr lang="zh-CN" altLang="en-US" b="0" i="0" dirty="0">
                <a:solidFill>
                  <a:schemeClr val="bg1"/>
                </a:solidFill>
                <a:effectLst/>
                <a:latin typeface="Work Sans" pitchFamily="2" charset="77"/>
              </a:rPr>
              <a:t> 服务发现</a:t>
            </a:r>
            <a:endParaRPr lang="en-US" altLang="zh-CN" dirty="0"/>
          </a:p>
          <a:p>
            <a:pPr algn="l">
              <a:buFont typeface="Arial" panose="020B0604020202020204" pitchFamily="34" charset="0"/>
              <a:buChar char="•"/>
            </a:pPr>
            <a:r>
              <a:rPr lang="en-US" b="0" i="0" u="none" strike="noStrike" dirty="0">
                <a:solidFill>
                  <a:srgbClr val="323232"/>
                </a:solidFill>
                <a:effectLst/>
                <a:latin typeface="Work Sans" pitchFamily="2" charset="77"/>
                <a:hlinkClick r:id="rId5"/>
              </a:rPr>
              <a:t>Gateway Engine</a:t>
            </a:r>
            <a:r>
              <a:rPr lang="en-US" b="0" i="0" dirty="0">
                <a:solidFill>
                  <a:schemeClr val="bg1"/>
                </a:solidFill>
                <a:effectLst/>
                <a:latin typeface="Work Sans" pitchFamily="2" charset="77"/>
              </a:rPr>
              <a:t>: </a:t>
            </a:r>
            <a:r>
              <a:rPr lang="en-US" b="0" i="0" dirty="0" err="1">
                <a:solidFill>
                  <a:schemeClr val="bg1"/>
                </a:solidFill>
                <a:effectLst/>
                <a:latin typeface="Work Sans" pitchFamily="2" charset="77"/>
              </a:rPr>
              <a:t>管理连接到其他集群</a:t>
            </a:r>
            <a:r>
              <a:rPr lang="zh-CN" altLang="en-US" dirty="0">
                <a:solidFill>
                  <a:schemeClr val="bg1"/>
                </a:solidFill>
                <a:latin typeface="Work Sans" pitchFamily="2" charset="77"/>
              </a:rPr>
              <a:t>的隧道</a:t>
            </a:r>
            <a:endParaRPr lang="en-US" b="0" i="0" dirty="0">
              <a:solidFill>
                <a:schemeClr val="bg1"/>
              </a:solidFill>
              <a:effectLst/>
              <a:latin typeface="Work Sans" pitchFamily="2" charset="77"/>
            </a:endParaRPr>
          </a:p>
          <a:p>
            <a:pPr algn="l">
              <a:buFont typeface="Arial" panose="020B0604020202020204" pitchFamily="34" charset="0"/>
              <a:buChar char="•"/>
            </a:pPr>
            <a:r>
              <a:rPr lang="en-US" b="0" i="0" u="none" strike="noStrike" dirty="0">
                <a:solidFill>
                  <a:srgbClr val="323232"/>
                </a:solidFill>
                <a:effectLst/>
                <a:latin typeface="Work Sans" pitchFamily="2" charset="77"/>
                <a:hlinkClick r:id="rId6"/>
              </a:rPr>
              <a:t>Route Agent</a:t>
            </a:r>
            <a:r>
              <a:rPr lang="en-US" b="0" i="0" dirty="0">
                <a:solidFill>
                  <a:schemeClr val="bg1"/>
                </a:solidFill>
                <a:effectLst/>
                <a:latin typeface="Work Sans" pitchFamily="2" charset="77"/>
              </a:rPr>
              <a:t>: </a:t>
            </a:r>
            <a:r>
              <a:rPr lang="en-US" b="0" i="0" dirty="0" err="1">
                <a:solidFill>
                  <a:schemeClr val="bg1"/>
                </a:solidFill>
                <a:effectLst/>
                <a:latin typeface="Work Sans" pitchFamily="2" charset="77"/>
              </a:rPr>
              <a:t>将跨集群的流量路由到</a:t>
            </a:r>
            <a:r>
              <a:rPr lang="zh-CN" altLang="en-US" b="0" i="0" dirty="0">
                <a:solidFill>
                  <a:schemeClr val="bg1"/>
                </a:solidFill>
                <a:effectLst/>
                <a:latin typeface="Work Sans" pitchFamily="2" charset="77"/>
              </a:rPr>
              <a:t> </a:t>
            </a:r>
            <a:r>
              <a:rPr lang="en-US" altLang="zh-CN" b="0" i="0" dirty="0">
                <a:solidFill>
                  <a:schemeClr val="bg1"/>
                </a:solidFill>
                <a:effectLst/>
                <a:latin typeface="Work Sans" pitchFamily="2" charset="77"/>
              </a:rPr>
              <a:t>active</a:t>
            </a:r>
            <a:r>
              <a:rPr lang="zh-CN" altLang="en-US" b="0" i="0" dirty="0">
                <a:solidFill>
                  <a:schemeClr val="bg1"/>
                </a:solidFill>
                <a:effectLst/>
                <a:latin typeface="Work Sans" pitchFamily="2" charset="77"/>
              </a:rPr>
              <a:t> </a:t>
            </a:r>
            <a:r>
              <a:rPr lang="en-US" altLang="zh-CN" b="0" i="0" dirty="0">
                <a:solidFill>
                  <a:schemeClr val="bg1"/>
                </a:solidFill>
                <a:effectLst/>
                <a:latin typeface="Work Sans" pitchFamily="2" charset="77"/>
              </a:rPr>
              <a:t>Gateway</a:t>
            </a:r>
            <a:r>
              <a:rPr lang="zh-CN" altLang="en-US" b="0" i="0" dirty="0">
                <a:solidFill>
                  <a:schemeClr val="bg1"/>
                </a:solidFill>
                <a:effectLst/>
                <a:latin typeface="Work Sans" pitchFamily="2" charset="77"/>
              </a:rPr>
              <a:t> </a:t>
            </a:r>
            <a:r>
              <a:rPr lang="en-US" altLang="zh-CN" b="0" i="0" dirty="0">
                <a:solidFill>
                  <a:schemeClr val="bg1"/>
                </a:solidFill>
                <a:effectLst/>
                <a:latin typeface="Work Sans" pitchFamily="2" charset="77"/>
              </a:rPr>
              <a:t>Engine</a:t>
            </a:r>
            <a:endParaRPr lang="en-US" b="0" i="0" dirty="0">
              <a:solidFill>
                <a:schemeClr val="bg1"/>
              </a:solidFill>
              <a:effectLst/>
              <a:latin typeface="Work Sans" pitchFamily="2" charset="77"/>
            </a:endParaRPr>
          </a:p>
          <a:p>
            <a:endParaRPr lang="en-CN" dirty="0"/>
          </a:p>
        </p:txBody>
      </p:sp>
      <p:pic>
        <p:nvPicPr>
          <p:cNvPr id="8194" name="Picture 2" descr="Submariner Architecture">
            <a:extLst>
              <a:ext uri="{FF2B5EF4-FFF2-40B4-BE49-F238E27FC236}">
                <a16:creationId xmlns:a16="http://schemas.microsoft.com/office/drawing/2014/main" id="{B7C5189F-9B94-956F-BA09-1AF940840F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8179" y="2691850"/>
            <a:ext cx="8038443" cy="362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78699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4806188" cy="461665"/>
          </a:xfrm>
          <a:prstGeom prst="rect">
            <a:avLst/>
          </a:prstGeom>
          <a:noFill/>
        </p:spPr>
        <p:txBody>
          <a:bodyPr wrap="none" rtlCol="0">
            <a:spAutoFit/>
          </a:bodyPr>
          <a:lstStyle/>
          <a:p>
            <a:r>
              <a:rPr lang="en-US" altLang="zh-CN" sz="2400" b="1" dirty="0"/>
              <a:t>Submariner</a:t>
            </a:r>
            <a:r>
              <a:rPr lang="zh-CN" altLang="en-US" sz="2400" b="1" dirty="0"/>
              <a:t> </a:t>
            </a:r>
            <a:r>
              <a:rPr lang="en-US" altLang="zh-CN" sz="2400" b="1" dirty="0"/>
              <a:t>Service</a:t>
            </a:r>
            <a:r>
              <a:rPr lang="zh-CN" altLang="en-US" sz="2400" b="1" dirty="0"/>
              <a:t> </a:t>
            </a:r>
            <a:r>
              <a:rPr lang="en-US" altLang="zh-CN" sz="2400" b="1" dirty="0"/>
              <a:t>Discovery</a:t>
            </a:r>
          </a:p>
        </p:txBody>
      </p:sp>
      <p:pic>
        <p:nvPicPr>
          <p:cNvPr id="9218" name="Picture 2" descr="Lighthouse Architecture">
            <a:extLst>
              <a:ext uri="{FF2B5EF4-FFF2-40B4-BE49-F238E27FC236}">
                <a16:creationId xmlns:a16="http://schemas.microsoft.com/office/drawing/2014/main" id="{E5821DD7-76E1-807C-B0B5-0C0E2EBE8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813" y="1088210"/>
            <a:ext cx="7830208" cy="4404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1322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758431" y="379423"/>
            <a:ext cx="1582484" cy="461665"/>
          </a:xfrm>
          <a:prstGeom prst="rect">
            <a:avLst/>
          </a:prstGeom>
          <a:noFill/>
        </p:spPr>
        <p:txBody>
          <a:bodyPr wrap="none" rtlCol="0">
            <a:spAutoFit/>
          </a:bodyPr>
          <a:lstStyle/>
          <a:p>
            <a:r>
              <a:rPr lang="en-US" altLang="zh-CN" sz="2400" b="1" dirty="0"/>
              <a:t>DNS</a:t>
            </a:r>
            <a:r>
              <a:rPr lang="zh-CN" altLang="en-US" sz="2400" b="1" dirty="0"/>
              <a:t> 解析</a:t>
            </a:r>
            <a:endParaRPr lang="en-US" altLang="zh-CN" sz="2400" b="1" dirty="0"/>
          </a:p>
        </p:txBody>
      </p:sp>
      <p:sp>
        <p:nvSpPr>
          <p:cNvPr id="2" name="TextBox 1">
            <a:extLst>
              <a:ext uri="{FF2B5EF4-FFF2-40B4-BE49-F238E27FC236}">
                <a16:creationId xmlns:a16="http://schemas.microsoft.com/office/drawing/2014/main" id="{B2D8CE9E-DF07-B0F5-31F9-9A6DC8D4273E}"/>
              </a:ext>
            </a:extLst>
          </p:cNvPr>
          <p:cNvSpPr txBox="1"/>
          <p:nvPr/>
        </p:nvSpPr>
        <p:spPr>
          <a:xfrm>
            <a:off x="516836" y="1551854"/>
            <a:ext cx="10713468" cy="1600438"/>
          </a:xfrm>
          <a:prstGeom prst="rect">
            <a:avLst/>
          </a:prstGeom>
          <a:noFill/>
        </p:spPr>
        <p:txBody>
          <a:bodyPr wrap="square">
            <a:spAutoFit/>
          </a:bodyPr>
          <a:lstStyle/>
          <a:p>
            <a:r>
              <a:rPr lang="en-US" altLang="zh-CN" sz="1600" dirty="0" err="1"/>
              <a:t>ClusterIP</a:t>
            </a:r>
            <a:r>
              <a:rPr lang="zh-CN" altLang="en-US" sz="1600" dirty="0"/>
              <a:t> </a:t>
            </a:r>
            <a:r>
              <a:rPr lang="en-US" altLang="zh-CN" sz="1600" dirty="0"/>
              <a:t>Service</a:t>
            </a:r>
            <a:r>
              <a:rPr lang="zh-CN" altLang="en-US" sz="1600" dirty="0"/>
              <a:t>：</a:t>
            </a:r>
            <a:r>
              <a:rPr lang="en-US" altLang="zh-CN" sz="1600" dirty="0"/>
              <a:t>&lt;svc-name&gt;.&lt;namespace&gt;.</a:t>
            </a:r>
            <a:r>
              <a:rPr lang="en-US" altLang="zh-CN" sz="1600" dirty="0" err="1"/>
              <a:t>svc.clusterset.local</a:t>
            </a:r>
            <a:endParaRPr lang="en-US" altLang="zh-CN" sz="1600" dirty="0"/>
          </a:p>
          <a:p>
            <a:r>
              <a:rPr lang="en-US" sz="1600" b="0" i="0" dirty="0" err="1">
                <a:effectLst/>
                <a:latin typeface="Work Sans" pitchFamily="2" charset="77"/>
              </a:rPr>
              <a:t>访问特定集群的</a:t>
            </a:r>
            <a:r>
              <a:rPr lang="zh-CN" altLang="en-US" sz="1600" b="0" i="0" dirty="0">
                <a:effectLst/>
                <a:latin typeface="Work Sans" pitchFamily="2" charset="77"/>
              </a:rPr>
              <a:t> </a:t>
            </a:r>
            <a:r>
              <a:rPr lang="en-US" altLang="zh-CN" sz="1600" b="0" i="0" dirty="0" err="1">
                <a:effectLst/>
                <a:latin typeface="Work Sans" pitchFamily="2" charset="77"/>
              </a:rPr>
              <a:t>ClusterIP</a:t>
            </a:r>
            <a:r>
              <a:rPr lang="zh-CN" altLang="en-US" sz="1600" b="0" i="0" dirty="0">
                <a:effectLst/>
                <a:latin typeface="Work Sans" pitchFamily="2" charset="77"/>
              </a:rPr>
              <a:t> </a:t>
            </a:r>
            <a:r>
              <a:rPr lang="en-US" altLang="zh-CN" sz="1600" b="0" i="0" dirty="0">
                <a:effectLst/>
                <a:latin typeface="Work Sans" pitchFamily="2" charset="77"/>
              </a:rPr>
              <a:t>Service</a:t>
            </a:r>
            <a:r>
              <a:rPr lang="zh-CN" altLang="en-US" sz="1600" b="0" i="0" dirty="0">
                <a:effectLst/>
                <a:latin typeface="Work Sans" pitchFamily="2" charset="77"/>
              </a:rPr>
              <a:t>：</a:t>
            </a:r>
            <a:r>
              <a:rPr lang="en-US" sz="1600" dirty="0"/>
              <a:t>&lt;cluster-id&gt;.&lt;svc</a:t>
            </a:r>
            <a:r>
              <a:rPr lang="en-US" altLang="zh-CN" sz="1600" dirty="0"/>
              <a:t>-</a:t>
            </a:r>
            <a:r>
              <a:rPr lang="en-US" sz="1600" dirty="0"/>
              <a:t>name&gt;.&lt;namespace&gt;.</a:t>
            </a:r>
            <a:r>
              <a:rPr lang="en-US" sz="1600" dirty="0" err="1"/>
              <a:t>svc.clusterset.local</a:t>
            </a:r>
            <a:endParaRPr lang="en-US" sz="1600" b="0" i="0" dirty="0">
              <a:effectLst/>
              <a:latin typeface="Work Sans" pitchFamily="2" charset="77"/>
            </a:endParaRPr>
          </a:p>
          <a:p>
            <a:r>
              <a:rPr lang="zh-CN" altLang="en-US" sz="1600" b="0" i="0" dirty="0">
                <a:solidFill>
                  <a:schemeClr val="bg1"/>
                </a:solidFill>
                <a:effectLst/>
                <a:latin typeface="Work Sans" pitchFamily="2" charset="77"/>
              </a:rPr>
              <a:t>如果导出的服务在本地集群中可用，</a:t>
            </a:r>
            <a:r>
              <a:rPr lang="en-US" sz="1600" b="0" i="0" dirty="0">
                <a:solidFill>
                  <a:schemeClr val="bg1"/>
                </a:solidFill>
                <a:effectLst/>
                <a:latin typeface="Work Sans" pitchFamily="2" charset="77"/>
              </a:rPr>
              <a:t>Lighthouse DNS </a:t>
            </a:r>
            <a:r>
              <a:rPr lang="zh-CN" altLang="en-US" sz="1600" b="0" i="0" dirty="0">
                <a:solidFill>
                  <a:schemeClr val="bg1"/>
                </a:solidFill>
                <a:effectLst/>
                <a:latin typeface="Work Sans" pitchFamily="2" charset="77"/>
              </a:rPr>
              <a:t>总是返回本地 </a:t>
            </a:r>
            <a:r>
              <a:rPr lang="en-US" sz="1600" b="0" i="0" dirty="0" err="1">
                <a:solidFill>
                  <a:schemeClr val="bg1"/>
                </a:solidFill>
                <a:effectLst/>
                <a:latin typeface="Work Sans" pitchFamily="2" charset="77"/>
              </a:rPr>
              <a:t>ClusterIP</a:t>
            </a:r>
            <a:r>
              <a:rPr lang="en-US" sz="1600" b="0" i="0" dirty="0">
                <a:solidFill>
                  <a:schemeClr val="bg1"/>
                </a:solidFill>
                <a:effectLst/>
                <a:latin typeface="Work Sans" pitchFamily="2" charset="77"/>
              </a:rPr>
              <a:t> </a:t>
            </a:r>
            <a:r>
              <a:rPr lang="en-US" altLang="zh-CN" sz="1600" dirty="0">
                <a:solidFill>
                  <a:schemeClr val="bg1"/>
                </a:solidFill>
                <a:latin typeface="Work Sans" pitchFamily="2" charset="77"/>
              </a:rPr>
              <a:t>Service</a:t>
            </a:r>
            <a:r>
              <a:rPr lang="zh-CN" altLang="en-US" sz="1600" dirty="0">
                <a:solidFill>
                  <a:schemeClr val="bg1"/>
                </a:solidFill>
                <a:latin typeface="Work Sans" pitchFamily="2" charset="77"/>
              </a:rPr>
              <a:t> </a:t>
            </a:r>
            <a:r>
              <a:rPr lang="zh-CN" altLang="en-US" sz="1600" b="0" i="0" dirty="0">
                <a:solidFill>
                  <a:schemeClr val="bg1"/>
                </a:solidFill>
                <a:effectLst/>
                <a:latin typeface="Work Sans" pitchFamily="2" charset="77"/>
              </a:rPr>
              <a:t>的 </a:t>
            </a:r>
            <a:r>
              <a:rPr lang="en-US" sz="1600" b="0" i="0" dirty="0">
                <a:solidFill>
                  <a:schemeClr val="bg1"/>
                </a:solidFill>
                <a:effectLst/>
                <a:latin typeface="Work Sans" pitchFamily="2" charset="77"/>
              </a:rPr>
              <a:t>IP </a:t>
            </a:r>
            <a:r>
              <a:rPr lang="zh-CN" altLang="en-US" sz="1600" b="0" i="0" dirty="0">
                <a:solidFill>
                  <a:schemeClr val="bg1"/>
                </a:solidFill>
                <a:effectLst/>
                <a:latin typeface="Work Sans" pitchFamily="2" charset="77"/>
              </a:rPr>
              <a:t>地址</a:t>
            </a:r>
            <a:endParaRPr lang="en-US" altLang="zh-CN" sz="1600" b="0" i="0" dirty="0">
              <a:solidFill>
                <a:schemeClr val="bg1"/>
              </a:solidFill>
              <a:effectLst/>
              <a:latin typeface="Work Sans" pitchFamily="2" charset="77"/>
            </a:endParaRPr>
          </a:p>
          <a:p>
            <a:endParaRPr lang="en-US" sz="1600" b="0" i="0" dirty="0">
              <a:effectLst/>
              <a:latin typeface="Work Sans" pitchFamily="2" charset="77"/>
            </a:endParaRPr>
          </a:p>
          <a:p>
            <a:r>
              <a:rPr lang="en-US" sz="1600" b="0" i="0" dirty="0" err="1">
                <a:effectLst/>
                <a:latin typeface="Work Sans" pitchFamily="2" charset="77"/>
              </a:rPr>
              <a:t>StatefulSet</a:t>
            </a:r>
            <a:r>
              <a:rPr lang="en-US" sz="1600" b="0" i="0" dirty="0">
                <a:effectLst/>
                <a:latin typeface="Work Sans" pitchFamily="2" charset="77"/>
              </a:rPr>
              <a:t> </a:t>
            </a:r>
            <a:r>
              <a:rPr lang="en-US" altLang="zh-CN" sz="1600" b="0" i="0" dirty="0">
                <a:effectLst/>
                <a:latin typeface="Work Sans" pitchFamily="2" charset="77"/>
              </a:rPr>
              <a:t>+</a:t>
            </a:r>
            <a:r>
              <a:rPr lang="zh-CN" altLang="en-US" sz="1600" b="0" i="0" dirty="0">
                <a:effectLst/>
                <a:latin typeface="Work Sans" pitchFamily="2" charset="77"/>
              </a:rPr>
              <a:t> </a:t>
            </a:r>
            <a:r>
              <a:rPr lang="en-US" sz="1600" b="0" i="0" dirty="0">
                <a:effectLst/>
                <a:latin typeface="Work Sans" pitchFamily="2" charset="77"/>
              </a:rPr>
              <a:t>Headless Service</a:t>
            </a:r>
            <a:r>
              <a:rPr lang="en-US" altLang="zh-CN" sz="1600" b="0" i="0" dirty="0">
                <a:effectLst/>
                <a:latin typeface="Work Sans" pitchFamily="2" charset="77"/>
              </a:rPr>
              <a:t>:</a:t>
            </a:r>
            <a:r>
              <a:rPr lang="zh-CN" altLang="en-US" sz="1600" b="0" i="0" dirty="0">
                <a:effectLst/>
                <a:latin typeface="Work Sans" pitchFamily="2" charset="77"/>
              </a:rPr>
              <a:t> </a:t>
            </a:r>
            <a:r>
              <a:rPr lang="en-US" sz="1600" dirty="0"/>
              <a:t>&lt;pod-name&gt;.&lt;cluster-id&gt;.&lt;svc-name&gt;.&lt; namespace &gt;.</a:t>
            </a:r>
            <a:r>
              <a:rPr lang="en-US" sz="1600" dirty="0" err="1"/>
              <a:t>svc.clusterset.local</a:t>
            </a:r>
            <a:endParaRPr lang="en-US" altLang="zh-CN" sz="1600" b="0" i="0" dirty="0">
              <a:effectLst/>
              <a:latin typeface="Work Sans" pitchFamily="2" charset="77"/>
            </a:endParaRPr>
          </a:p>
          <a:p>
            <a:endParaRPr lang="en-US" b="0" i="0" dirty="0">
              <a:effectLst/>
              <a:latin typeface="Work Sans" pitchFamily="2" charset="77"/>
            </a:endParaRPr>
          </a:p>
        </p:txBody>
      </p:sp>
    </p:spTree>
    <p:extLst>
      <p:ext uri="{BB962C8B-B14F-4D97-AF65-F5344CB8AC3E}">
        <p14:creationId xmlns:p14="http://schemas.microsoft.com/office/powerpoint/2010/main" val="112489088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4555734" cy="461665"/>
          </a:xfrm>
          <a:prstGeom prst="rect">
            <a:avLst/>
          </a:prstGeom>
          <a:noFill/>
        </p:spPr>
        <p:txBody>
          <a:bodyPr wrap="none" rtlCol="0">
            <a:spAutoFit/>
          </a:bodyPr>
          <a:lstStyle/>
          <a:p>
            <a:r>
              <a:rPr lang="en-US" altLang="zh-CN" sz="2400" b="1" dirty="0"/>
              <a:t>Submariner</a:t>
            </a:r>
            <a:r>
              <a:rPr lang="zh-CN" altLang="en-US" sz="2400" b="1" dirty="0"/>
              <a:t> </a:t>
            </a:r>
            <a:r>
              <a:rPr lang="en-US" altLang="zh-CN" sz="2400" b="1" dirty="0"/>
              <a:t>Gateway</a:t>
            </a:r>
            <a:r>
              <a:rPr lang="zh-CN" altLang="en-US" sz="2400" b="1" dirty="0"/>
              <a:t> </a:t>
            </a:r>
            <a:r>
              <a:rPr lang="en-US" altLang="zh-CN" sz="2400" b="1" dirty="0"/>
              <a:t>Engine</a:t>
            </a:r>
          </a:p>
        </p:txBody>
      </p:sp>
      <p:pic>
        <p:nvPicPr>
          <p:cNvPr id="10244" name="Picture 4" descr="Figure 1 - High Availability in stable cluster">
            <a:extLst>
              <a:ext uri="{FF2B5EF4-FFF2-40B4-BE49-F238E27FC236}">
                <a16:creationId xmlns:a16="http://schemas.microsoft.com/office/drawing/2014/main" id="{0887ECC1-7F8F-8F2F-D093-D69C4FDA6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3" y="1357148"/>
            <a:ext cx="9155838" cy="3887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1082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5765361" cy="461665"/>
          </a:xfrm>
          <a:prstGeom prst="rect">
            <a:avLst/>
          </a:prstGeom>
          <a:noFill/>
        </p:spPr>
        <p:txBody>
          <a:bodyPr wrap="none" rtlCol="0">
            <a:spAutoFit/>
          </a:bodyPr>
          <a:lstStyle/>
          <a:p>
            <a:r>
              <a:rPr lang="en-US" altLang="zh-CN" sz="2400" b="1" dirty="0"/>
              <a:t>Submariner</a:t>
            </a:r>
            <a:r>
              <a:rPr lang="zh-CN" altLang="en-US" sz="2400" b="1" dirty="0"/>
              <a:t> </a:t>
            </a:r>
            <a:r>
              <a:rPr lang="en-US" altLang="zh-CN" sz="2400" b="1" dirty="0" err="1"/>
              <a:t>Globalnet</a:t>
            </a:r>
            <a:r>
              <a:rPr lang="zh-CN" altLang="en-US" sz="2400" b="1" dirty="0"/>
              <a:t> 解决重叠 </a:t>
            </a:r>
            <a:r>
              <a:rPr lang="en-US" altLang="zh-CN" sz="2400" b="1" dirty="0"/>
              <a:t>CIDR</a:t>
            </a:r>
          </a:p>
        </p:txBody>
      </p:sp>
      <p:pic>
        <p:nvPicPr>
          <p:cNvPr id="2" name="Picture 1">
            <a:extLst>
              <a:ext uri="{FF2B5EF4-FFF2-40B4-BE49-F238E27FC236}">
                <a16:creationId xmlns:a16="http://schemas.microsoft.com/office/drawing/2014/main" id="{05BA26E0-52BB-80B7-2785-1012666D964A}"/>
              </a:ext>
            </a:extLst>
          </p:cNvPr>
          <p:cNvPicPr>
            <a:picLocks noChangeAspect="1"/>
          </p:cNvPicPr>
          <p:nvPr/>
        </p:nvPicPr>
        <p:blipFill>
          <a:blip r:embed="rId3"/>
          <a:stretch>
            <a:fillRect/>
          </a:stretch>
        </p:blipFill>
        <p:spPr>
          <a:xfrm>
            <a:off x="1103586" y="1042156"/>
            <a:ext cx="9017876" cy="4494862"/>
          </a:xfrm>
          <a:prstGeom prst="rect">
            <a:avLst/>
          </a:prstGeom>
        </p:spPr>
      </p:pic>
    </p:spTree>
    <p:extLst>
      <p:ext uri="{BB962C8B-B14F-4D97-AF65-F5344CB8AC3E}">
        <p14:creationId xmlns:p14="http://schemas.microsoft.com/office/powerpoint/2010/main" val="123098867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4106252" cy="461665"/>
          </a:xfrm>
          <a:prstGeom prst="rect">
            <a:avLst/>
          </a:prstGeom>
          <a:noFill/>
        </p:spPr>
        <p:txBody>
          <a:bodyPr wrap="none" rtlCol="0">
            <a:spAutoFit/>
          </a:bodyPr>
          <a:lstStyle/>
          <a:p>
            <a:pPr algn="l"/>
            <a:r>
              <a:rPr lang="en-US" altLang="zh-CN" sz="2400" b="1" dirty="0">
                <a:solidFill>
                  <a:schemeClr val="bg1"/>
                </a:solidFill>
              </a:rPr>
              <a:t>GKE Multi-cluster Service</a:t>
            </a:r>
            <a:endParaRPr lang="en-US" sz="2400" b="1" dirty="0">
              <a:solidFill>
                <a:schemeClr val="bg1"/>
              </a:solidFill>
            </a:endParaRPr>
          </a:p>
        </p:txBody>
      </p:sp>
      <p:pic>
        <p:nvPicPr>
          <p:cNvPr id="15362" name="Picture 2" descr="merged multi-cluster services">
            <a:extLst>
              <a:ext uri="{FF2B5EF4-FFF2-40B4-BE49-F238E27FC236}">
                <a16:creationId xmlns:a16="http://schemas.microsoft.com/office/drawing/2014/main" id="{0989EED5-D963-FDF7-9F35-6EA649A18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157" y="1419929"/>
            <a:ext cx="9469821" cy="348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3657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81929" y="371107"/>
            <a:ext cx="7537187" cy="742167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0440"/>
            <a:ext cx="7537187" cy="7421675"/>
          </a:xfrm>
          <a:prstGeom prst="rect">
            <a:avLst/>
          </a:prstGeom>
        </p:spPr>
      </p:pic>
      <p:sp>
        <p:nvSpPr>
          <p:cNvPr id="4" name="标题 1"/>
          <p:cNvSpPr txBox="1"/>
          <p:nvPr/>
        </p:nvSpPr>
        <p:spPr>
          <a:xfrm>
            <a:off x="1610518" y="1579696"/>
            <a:ext cx="9431218" cy="9607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latin typeface="+mn-lt"/>
                <a:ea typeface="+mn-ea"/>
                <a:cs typeface="+mn-ea"/>
                <a:sym typeface="+mn-lt"/>
              </a:rPr>
              <a:t>1.</a:t>
            </a:r>
            <a:r>
              <a:rPr lang="zh-CN" altLang="en-US" sz="3600" b="1" dirty="0">
                <a:latin typeface="+mn-lt"/>
                <a:ea typeface="+mn-ea"/>
                <a:cs typeface="+mn-ea"/>
                <a:sym typeface="+mn-lt"/>
              </a:rPr>
              <a:t>多集群的优点</a:t>
            </a:r>
            <a:endParaRPr lang="en-US" altLang="zh-CN" sz="3600" b="1" dirty="0">
              <a:latin typeface="+mn-lt"/>
              <a:ea typeface="+mn-ea"/>
              <a:cs typeface="+mn-ea"/>
              <a:sym typeface="+mn-lt"/>
            </a:endParaRPr>
          </a:p>
          <a:p>
            <a:r>
              <a:rPr lang="en-US" altLang="zh-CN" sz="3600" b="1" dirty="0">
                <a:latin typeface="+mn-lt"/>
                <a:ea typeface="+mn-ea"/>
                <a:cs typeface="+mn-ea"/>
                <a:sym typeface="+mn-lt"/>
              </a:rPr>
              <a:t>2.</a:t>
            </a:r>
            <a:r>
              <a:rPr lang="zh-CN" altLang="en-US" sz="3600" b="1" dirty="0">
                <a:latin typeface="+mn-lt"/>
              </a:rPr>
              <a:t>多集群网络实现思路</a:t>
            </a:r>
            <a:endParaRPr lang="en-US" altLang="zh-CN" sz="3600" b="1" dirty="0">
              <a:latin typeface="+mn-lt"/>
            </a:endParaRPr>
          </a:p>
          <a:p>
            <a:r>
              <a:rPr lang="en-US" altLang="zh-CN" sz="3600" b="1" dirty="0">
                <a:latin typeface="+mn-lt"/>
              </a:rPr>
              <a:t>3.</a:t>
            </a:r>
            <a:r>
              <a:rPr lang="zh-CN" altLang="en-US" sz="3600" b="1" dirty="0">
                <a:latin typeface="+mn-lt"/>
              </a:rPr>
              <a:t>多集群网络实现方案</a:t>
            </a:r>
            <a:endParaRPr lang="en-US" altLang="zh-CN" sz="3600" b="1" dirty="0">
              <a:latin typeface="+mn-lt"/>
            </a:endParaRPr>
          </a:p>
          <a:p>
            <a:r>
              <a:rPr lang="en-US" altLang="zh-CN" sz="3600" b="1" dirty="0">
                <a:latin typeface="+mn-lt"/>
              </a:rPr>
              <a:t>4.Demo</a:t>
            </a:r>
          </a:p>
          <a:p>
            <a:pPr algn="ctr"/>
            <a:endParaRPr lang="en-US" altLang="zh-CN" sz="3600" b="1" dirty="0">
              <a:latin typeface="+mn-lt"/>
              <a:ea typeface="+mn-ea"/>
              <a:cs typeface="+mn-ea"/>
              <a:sym typeface="+mn-lt"/>
            </a:endParaRPr>
          </a:p>
        </p:txBody>
      </p:sp>
    </p:spTree>
    <p:extLst>
      <p:ext uri="{BB962C8B-B14F-4D97-AF65-F5344CB8AC3E}">
        <p14:creationId xmlns:p14="http://schemas.microsoft.com/office/powerpoint/2010/main" val="176243430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4109202" cy="461665"/>
          </a:xfrm>
          <a:prstGeom prst="rect">
            <a:avLst/>
          </a:prstGeom>
          <a:noFill/>
        </p:spPr>
        <p:txBody>
          <a:bodyPr wrap="none" rtlCol="0">
            <a:spAutoFit/>
          </a:bodyPr>
          <a:lstStyle/>
          <a:p>
            <a:pPr algn="l"/>
            <a:r>
              <a:rPr lang="en-US" altLang="zh-CN" sz="2400" b="1" dirty="0">
                <a:solidFill>
                  <a:schemeClr val="bg1">
                    <a:lumMod val="95000"/>
                  </a:schemeClr>
                </a:solidFill>
              </a:rPr>
              <a:t>GKE Multi-cluster Ingress</a:t>
            </a:r>
            <a:endParaRPr lang="en-US" sz="2400" b="1" dirty="0"/>
          </a:p>
        </p:txBody>
      </p:sp>
      <p:pic>
        <p:nvPicPr>
          <p:cNvPr id="14338" name="Picture 2">
            <a:extLst>
              <a:ext uri="{FF2B5EF4-FFF2-40B4-BE49-F238E27FC236}">
                <a16:creationId xmlns:a16="http://schemas.microsoft.com/office/drawing/2014/main" id="{C685D699-1EFD-DA83-30A8-859D07526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917" y="1105557"/>
            <a:ext cx="8261131" cy="4646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20"/>
            <a:ext cx="4327338" cy="461665"/>
          </a:xfrm>
          <a:prstGeom prst="rect">
            <a:avLst/>
          </a:prstGeom>
          <a:noFill/>
        </p:spPr>
        <p:txBody>
          <a:bodyPr wrap="none" rtlCol="0">
            <a:spAutoFit/>
          </a:bodyPr>
          <a:lstStyle/>
          <a:p>
            <a:pPr algn="l"/>
            <a:r>
              <a:rPr lang="en-US" altLang="zh-CN" sz="2400" b="1" dirty="0">
                <a:solidFill>
                  <a:schemeClr val="bg1">
                    <a:lumMod val="95000"/>
                  </a:schemeClr>
                </a:solidFill>
              </a:rPr>
              <a:t>GKE Multi-cluster Gateway</a:t>
            </a:r>
            <a:endParaRPr lang="en-US" sz="2400" b="1" dirty="0"/>
          </a:p>
        </p:txBody>
      </p:sp>
      <p:pic>
        <p:nvPicPr>
          <p:cNvPr id="2" name="Picture 1">
            <a:extLst>
              <a:ext uri="{FF2B5EF4-FFF2-40B4-BE49-F238E27FC236}">
                <a16:creationId xmlns:a16="http://schemas.microsoft.com/office/drawing/2014/main" id="{68D11FBC-F7DA-86FC-1741-4B122A3B0BA4}"/>
              </a:ext>
            </a:extLst>
          </p:cNvPr>
          <p:cNvPicPr>
            <a:picLocks noChangeAspect="1"/>
          </p:cNvPicPr>
          <p:nvPr/>
        </p:nvPicPr>
        <p:blipFill>
          <a:blip r:embed="rId3"/>
          <a:stretch>
            <a:fillRect/>
          </a:stretch>
        </p:blipFill>
        <p:spPr>
          <a:xfrm>
            <a:off x="1016646" y="1038145"/>
            <a:ext cx="5443875" cy="5178724"/>
          </a:xfrm>
          <a:prstGeom prst="rect">
            <a:avLst/>
          </a:prstGeom>
        </p:spPr>
      </p:pic>
      <p:sp>
        <p:nvSpPr>
          <p:cNvPr id="3" name="TextBox 2">
            <a:extLst>
              <a:ext uri="{FF2B5EF4-FFF2-40B4-BE49-F238E27FC236}">
                <a16:creationId xmlns:a16="http://schemas.microsoft.com/office/drawing/2014/main" id="{DB3C3EF6-0711-1F06-E1CB-3999A3B11C51}"/>
              </a:ext>
            </a:extLst>
          </p:cNvPr>
          <p:cNvSpPr txBox="1"/>
          <p:nvPr/>
        </p:nvSpPr>
        <p:spPr>
          <a:xfrm>
            <a:off x="6758152" y="1944414"/>
            <a:ext cx="4270721" cy="1200329"/>
          </a:xfrm>
          <a:prstGeom prst="rect">
            <a:avLst/>
          </a:prstGeom>
          <a:noFill/>
        </p:spPr>
        <p:txBody>
          <a:bodyPr wrap="none" rtlCol="0">
            <a:spAutoFit/>
          </a:bodyPr>
          <a:lstStyle/>
          <a:p>
            <a:r>
              <a:rPr lang="en-US" altLang="zh-CN" dirty="0"/>
              <a:t>Gateway</a:t>
            </a:r>
            <a:r>
              <a:rPr lang="zh-CN" altLang="en-US" dirty="0"/>
              <a:t> </a:t>
            </a:r>
            <a:r>
              <a:rPr lang="en-US" altLang="zh-CN" dirty="0"/>
              <a:t>API</a:t>
            </a:r>
            <a:r>
              <a:rPr lang="zh-CN" altLang="en-US" dirty="0"/>
              <a:t> </a:t>
            </a:r>
            <a:r>
              <a:rPr lang="zh-CN" altLang="en-CN" dirty="0"/>
              <a:t>是</a:t>
            </a:r>
            <a:r>
              <a:rPr lang="zh-CN" altLang="en-US" dirty="0"/>
              <a:t> </a:t>
            </a:r>
            <a:r>
              <a:rPr lang="en-US" altLang="zh-CN" dirty="0"/>
              <a:t>Ingress</a:t>
            </a:r>
            <a:r>
              <a:rPr lang="zh-CN" altLang="en-US" dirty="0"/>
              <a:t> 的演进，</a:t>
            </a:r>
            <a:r>
              <a:rPr lang="en-US" dirty="0" err="1"/>
              <a:t>解决</a:t>
            </a:r>
            <a:r>
              <a:rPr lang="zh-CN" altLang="en-US" dirty="0"/>
              <a:t> </a:t>
            </a:r>
            <a:endParaRPr lang="en-US" altLang="zh-CN" dirty="0"/>
          </a:p>
          <a:p>
            <a:r>
              <a:rPr lang="en-US" altLang="zh-CN" dirty="0"/>
              <a:t>Ingress</a:t>
            </a:r>
            <a:r>
              <a:rPr lang="zh-CN" altLang="en-US" dirty="0"/>
              <a:t> 能力不足的问题，避免实现方</a:t>
            </a:r>
            <a:endParaRPr lang="en-US" altLang="zh-CN" dirty="0"/>
          </a:p>
          <a:p>
            <a:r>
              <a:rPr lang="zh-CN" altLang="en-US" dirty="0"/>
              <a:t>案过渡依赖 </a:t>
            </a:r>
            <a:r>
              <a:rPr lang="en-US" altLang="zh-CN" dirty="0"/>
              <a:t>Annotation</a:t>
            </a:r>
            <a:r>
              <a:rPr lang="zh-CN" altLang="en-US" dirty="0"/>
              <a:t>，并扩展支持更</a:t>
            </a:r>
            <a:endParaRPr lang="en-US" altLang="zh-CN" dirty="0"/>
          </a:p>
          <a:p>
            <a:r>
              <a:rPr lang="zh-CN" altLang="en-US" dirty="0"/>
              <a:t>多协议。</a:t>
            </a:r>
            <a:endParaRPr lang="en-CN" dirty="0"/>
          </a:p>
        </p:txBody>
      </p:sp>
    </p:spTree>
    <p:extLst>
      <p:ext uri="{BB962C8B-B14F-4D97-AF65-F5344CB8AC3E}">
        <p14:creationId xmlns:p14="http://schemas.microsoft.com/office/powerpoint/2010/main" val="140544297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26985" y="256823"/>
            <a:ext cx="5157566" cy="461665"/>
          </a:xfrm>
          <a:prstGeom prst="rect">
            <a:avLst/>
          </a:prstGeom>
          <a:noFill/>
        </p:spPr>
        <p:txBody>
          <a:bodyPr wrap="none" rtlCol="0">
            <a:spAutoFit/>
          </a:bodyPr>
          <a:lstStyle/>
          <a:p>
            <a:r>
              <a:rPr lang="en-US" sz="2400" b="1" i="0" dirty="0">
                <a:solidFill>
                  <a:schemeClr val="bg1"/>
                </a:solidFill>
                <a:effectLst/>
              </a:rPr>
              <a:t>AWS Cloud Map MCS Controller</a:t>
            </a:r>
            <a:endParaRPr lang="en-US" sz="2400" b="1" dirty="0">
              <a:solidFill>
                <a:schemeClr val="bg1"/>
              </a:solidFill>
            </a:endParaRPr>
          </a:p>
        </p:txBody>
      </p:sp>
      <p:sp>
        <p:nvSpPr>
          <p:cNvPr id="3" name="TextBox 2">
            <a:extLst>
              <a:ext uri="{FF2B5EF4-FFF2-40B4-BE49-F238E27FC236}">
                <a16:creationId xmlns:a16="http://schemas.microsoft.com/office/drawing/2014/main" id="{DB3C3EF6-0711-1F06-E1CB-3999A3B11C51}"/>
              </a:ext>
            </a:extLst>
          </p:cNvPr>
          <p:cNvSpPr txBox="1"/>
          <p:nvPr/>
        </p:nvSpPr>
        <p:spPr>
          <a:xfrm>
            <a:off x="757909" y="1030013"/>
            <a:ext cx="10024539" cy="646331"/>
          </a:xfrm>
          <a:prstGeom prst="rect">
            <a:avLst/>
          </a:prstGeom>
          <a:noFill/>
        </p:spPr>
        <p:txBody>
          <a:bodyPr wrap="none" rtlCol="0">
            <a:spAutoFit/>
          </a:bodyPr>
          <a:lstStyle/>
          <a:p>
            <a:r>
              <a:rPr lang="en-US" b="0" i="0" u="sng" dirty="0">
                <a:solidFill>
                  <a:srgbClr val="033160"/>
                </a:solidFill>
                <a:effectLst/>
                <a:hlinkClick r:id="rId3"/>
              </a:rPr>
              <a:t>AWS Cloud Map</a:t>
            </a:r>
            <a:r>
              <a:rPr lang="zh-CN" altLang="en-US" b="0" i="0" u="sng" dirty="0">
                <a:solidFill>
                  <a:srgbClr val="033160"/>
                </a:solidFill>
                <a:effectLst/>
              </a:rPr>
              <a:t> </a:t>
            </a:r>
            <a:r>
              <a:rPr lang="zh-CN" altLang="en-US" dirty="0"/>
              <a:t>是 </a:t>
            </a:r>
            <a:r>
              <a:rPr lang="en-US" altLang="zh-CN" dirty="0"/>
              <a:t>AWS</a:t>
            </a:r>
            <a:r>
              <a:rPr lang="zh-CN" altLang="en-US" dirty="0"/>
              <a:t> 的一个云发现服务，</a:t>
            </a:r>
            <a:r>
              <a:rPr lang="en-US" b="0" i="0" dirty="0">
                <a:solidFill>
                  <a:srgbClr val="1D1C1D"/>
                </a:solidFill>
                <a:effectLst/>
                <a:hlinkClick r:id="rId4"/>
              </a:rPr>
              <a:t>AWS Cloud Map MCS Controller</a:t>
            </a:r>
            <a:r>
              <a:rPr lang="zh-CN" altLang="en-US" b="0" i="0" dirty="0">
                <a:solidFill>
                  <a:srgbClr val="1D1C1D"/>
                </a:solidFill>
                <a:effectLst/>
              </a:rPr>
              <a:t> </a:t>
            </a:r>
            <a:r>
              <a:rPr lang="zh-CN" altLang="en-US" dirty="0"/>
              <a:t>是 </a:t>
            </a:r>
            <a:r>
              <a:rPr lang="en-US" altLang="zh-CN" dirty="0"/>
              <a:t>AWS</a:t>
            </a:r>
            <a:r>
              <a:rPr lang="zh-CN" altLang="en-US" dirty="0"/>
              <a:t> 上基</a:t>
            </a:r>
            <a:endParaRPr lang="en-US" altLang="zh-CN" dirty="0"/>
          </a:p>
          <a:p>
            <a:r>
              <a:rPr lang="zh-CN" altLang="en-US" dirty="0"/>
              <a:t>于 </a:t>
            </a:r>
            <a:r>
              <a:rPr lang="en-US" altLang="zh-CN" dirty="0"/>
              <a:t>AWS</a:t>
            </a:r>
            <a:r>
              <a:rPr lang="zh-CN" altLang="en-US" dirty="0"/>
              <a:t> </a:t>
            </a:r>
            <a:r>
              <a:rPr lang="en-US" altLang="zh-CN" dirty="0"/>
              <a:t>Cloud</a:t>
            </a:r>
            <a:r>
              <a:rPr lang="zh-CN" altLang="en-US" dirty="0"/>
              <a:t> </a:t>
            </a:r>
            <a:r>
              <a:rPr lang="en-US" altLang="zh-CN" dirty="0"/>
              <a:t>Map</a:t>
            </a:r>
            <a:r>
              <a:rPr lang="zh-CN" altLang="en-US" dirty="0"/>
              <a:t> </a:t>
            </a:r>
            <a:r>
              <a:rPr lang="en-CN" dirty="0"/>
              <a:t>的</a:t>
            </a:r>
            <a:r>
              <a:rPr lang="zh-CN" altLang="en-US" dirty="0"/>
              <a:t> </a:t>
            </a:r>
            <a:r>
              <a:rPr lang="en-US" altLang="zh-CN" dirty="0"/>
              <a:t>MCS</a:t>
            </a:r>
            <a:r>
              <a:rPr lang="zh-CN" altLang="en-US" dirty="0"/>
              <a:t> </a:t>
            </a:r>
            <a:r>
              <a:rPr lang="en-US" altLang="zh-CN" dirty="0"/>
              <a:t>API</a:t>
            </a:r>
            <a:r>
              <a:rPr lang="zh-CN" altLang="en-US" dirty="0"/>
              <a:t> 的实现。</a:t>
            </a:r>
            <a:endParaRPr lang="en-CN" dirty="0"/>
          </a:p>
        </p:txBody>
      </p:sp>
      <p:pic>
        <p:nvPicPr>
          <p:cNvPr id="18438" name="Picture 6">
            <a:extLst>
              <a:ext uri="{FF2B5EF4-FFF2-40B4-BE49-F238E27FC236}">
                <a16:creationId xmlns:a16="http://schemas.microsoft.com/office/drawing/2014/main" id="{DFD4E2A0-368C-D0F1-E159-64D5F1630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7729" y="1837730"/>
            <a:ext cx="7688106" cy="432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78521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90048" y="309375"/>
            <a:ext cx="3560975" cy="461665"/>
          </a:xfrm>
          <a:prstGeom prst="rect">
            <a:avLst/>
          </a:prstGeom>
          <a:noFill/>
        </p:spPr>
        <p:txBody>
          <a:bodyPr wrap="none" rtlCol="0">
            <a:spAutoFit/>
          </a:bodyPr>
          <a:lstStyle/>
          <a:p>
            <a:r>
              <a:rPr lang="en-US" altLang="zh-CN" sz="2400" b="1" i="0" dirty="0">
                <a:solidFill>
                  <a:schemeClr val="bg1"/>
                </a:solidFill>
                <a:effectLst/>
              </a:rPr>
              <a:t>Service</a:t>
            </a:r>
            <a:r>
              <a:rPr lang="zh-CN" altLang="en-US" sz="2400" b="1" i="0" dirty="0">
                <a:solidFill>
                  <a:schemeClr val="bg1"/>
                </a:solidFill>
                <a:effectLst/>
              </a:rPr>
              <a:t> </a:t>
            </a:r>
            <a:r>
              <a:rPr lang="en-US" altLang="zh-CN" sz="2400" b="1" i="0" dirty="0">
                <a:solidFill>
                  <a:schemeClr val="bg1"/>
                </a:solidFill>
                <a:effectLst/>
              </a:rPr>
              <a:t>Mesh</a:t>
            </a:r>
            <a:r>
              <a:rPr lang="zh-CN" altLang="en-US" sz="2400" b="1" i="0" dirty="0">
                <a:solidFill>
                  <a:schemeClr val="bg1"/>
                </a:solidFill>
                <a:effectLst/>
              </a:rPr>
              <a:t> 实现方案</a:t>
            </a:r>
            <a:endParaRPr lang="en-US" sz="2400" b="1" dirty="0">
              <a:solidFill>
                <a:schemeClr val="bg1"/>
              </a:solidFill>
            </a:endParaRPr>
          </a:p>
        </p:txBody>
      </p:sp>
      <p:pic>
        <p:nvPicPr>
          <p:cNvPr id="2" name="Picture 1">
            <a:extLst>
              <a:ext uri="{FF2B5EF4-FFF2-40B4-BE49-F238E27FC236}">
                <a16:creationId xmlns:a16="http://schemas.microsoft.com/office/drawing/2014/main" id="{F61EF68D-6C09-A720-C11C-58A3A49878B3}"/>
              </a:ext>
            </a:extLst>
          </p:cNvPr>
          <p:cNvPicPr>
            <a:picLocks noChangeAspect="1"/>
          </p:cNvPicPr>
          <p:nvPr/>
        </p:nvPicPr>
        <p:blipFill>
          <a:blip r:embed="rId3"/>
          <a:stretch>
            <a:fillRect/>
          </a:stretch>
        </p:blipFill>
        <p:spPr>
          <a:xfrm>
            <a:off x="322896" y="1446062"/>
            <a:ext cx="6011917" cy="4943720"/>
          </a:xfrm>
          <a:prstGeom prst="rect">
            <a:avLst/>
          </a:prstGeom>
        </p:spPr>
      </p:pic>
      <p:sp>
        <p:nvSpPr>
          <p:cNvPr id="5" name="TextBox 4">
            <a:extLst>
              <a:ext uri="{FF2B5EF4-FFF2-40B4-BE49-F238E27FC236}">
                <a16:creationId xmlns:a16="http://schemas.microsoft.com/office/drawing/2014/main" id="{1570902D-A762-7EF7-4A49-22A63CB756B7}"/>
              </a:ext>
            </a:extLst>
          </p:cNvPr>
          <p:cNvSpPr txBox="1"/>
          <p:nvPr/>
        </p:nvSpPr>
        <p:spPr>
          <a:xfrm>
            <a:off x="845702" y="923885"/>
            <a:ext cx="7861738" cy="369332"/>
          </a:xfrm>
          <a:prstGeom prst="rect">
            <a:avLst/>
          </a:prstGeom>
          <a:noFill/>
        </p:spPr>
        <p:txBody>
          <a:bodyPr wrap="square">
            <a:spAutoFit/>
          </a:bodyPr>
          <a:lstStyle/>
          <a:p>
            <a:r>
              <a:rPr lang="en-US" altLang="zh-CN" i="0" u="sng" dirty="0">
                <a:solidFill>
                  <a:schemeClr val="bg1"/>
                </a:solidFill>
                <a:effectLst/>
                <a:hlinkClick r:id="rId4"/>
              </a:rPr>
              <a:t>Is</a:t>
            </a:r>
            <a:r>
              <a:rPr lang="en-US" altLang="zh-CN" u="sng" dirty="0">
                <a:solidFill>
                  <a:schemeClr val="bg1"/>
                </a:solidFill>
                <a:hlinkClick r:id="rId4"/>
              </a:rPr>
              <a:t>tio</a:t>
            </a:r>
            <a:r>
              <a:rPr lang="zh-CN" altLang="en-US" u="sng" dirty="0">
                <a:solidFill>
                  <a:schemeClr val="bg1"/>
                </a:solidFill>
                <a:hlinkClick r:id="rId4"/>
              </a:rPr>
              <a:t> </a:t>
            </a:r>
            <a:r>
              <a:rPr lang="en-US" altLang="zh-CN" u="sng" dirty="0">
                <a:solidFill>
                  <a:schemeClr val="bg1"/>
                </a:solidFill>
                <a:hlinkClick r:id="rId4"/>
              </a:rPr>
              <a:t>m</a:t>
            </a:r>
            <a:r>
              <a:rPr lang="en-US" i="0" dirty="0">
                <a:solidFill>
                  <a:schemeClr val="bg1"/>
                </a:solidFill>
                <a:effectLst/>
                <a:hlinkClick r:id="rId4"/>
              </a:rPr>
              <a:t>ulticluster</a:t>
            </a:r>
            <a:endParaRPr lang="en-US" i="0" dirty="0">
              <a:solidFill>
                <a:schemeClr val="bg1"/>
              </a:solidFill>
              <a:effectLst/>
            </a:endParaRPr>
          </a:p>
        </p:txBody>
      </p:sp>
      <p:sp>
        <p:nvSpPr>
          <p:cNvPr id="7" name="TextBox 6">
            <a:extLst>
              <a:ext uri="{FF2B5EF4-FFF2-40B4-BE49-F238E27FC236}">
                <a16:creationId xmlns:a16="http://schemas.microsoft.com/office/drawing/2014/main" id="{D4D46997-656F-086E-6AB5-E01C82FE3187}"/>
              </a:ext>
            </a:extLst>
          </p:cNvPr>
          <p:cNvSpPr txBox="1"/>
          <p:nvPr/>
        </p:nvSpPr>
        <p:spPr>
          <a:xfrm>
            <a:off x="6523348" y="1446062"/>
            <a:ext cx="7861954" cy="4770537"/>
          </a:xfrm>
          <a:prstGeom prst="rect">
            <a:avLst/>
          </a:prstGeom>
          <a:noFill/>
        </p:spPr>
        <p:txBody>
          <a:bodyPr wrap="square">
            <a:spAutoFit/>
          </a:bodyPr>
          <a:lstStyle/>
          <a:p>
            <a:r>
              <a:rPr lang="en-US" altLang="zh-CN" sz="1600" dirty="0" err="1"/>
              <a:t>istiod</a:t>
            </a:r>
            <a:r>
              <a:rPr lang="zh-CN" altLang="en-US" sz="1600" dirty="0"/>
              <a:t> 监听远端集群的 </a:t>
            </a:r>
            <a:r>
              <a:rPr lang="en-US" altLang="zh-CN" sz="1600" dirty="0"/>
              <a:t>API</a:t>
            </a:r>
            <a:r>
              <a:rPr lang="zh-CN" altLang="en-US" sz="1600" dirty="0"/>
              <a:t> </a:t>
            </a:r>
            <a:r>
              <a:rPr lang="en-US" altLang="zh-CN" sz="1600" dirty="0"/>
              <a:t>Server</a:t>
            </a:r>
            <a:r>
              <a:rPr lang="zh-CN" altLang="en-US" sz="1600" dirty="0"/>
              <a:t> 发现 </a:t>
            </a:r>
            <a:r>
              <a:rPr lang="en-US" altLang="zh-CN" sz="1600" dirty="0"/>
              <a:t>Endpoint</a:t>
            </a:r>
            <a:r>
              <a:rPr lang="zh-CN" altLang="en-US" sz="1600" dirty="0"/>
              <a:t>，</a:t>
            </a:r>
            <a:endParaRPr lang="en-US" altLang="zh-CN" sz="1600" dirty="0"/>
          </a:p>
          <a:p>
            <a:r>
              <a:rPr lang="zh-CN" altLang="en-US" sz="1600" dirty="0"/>
              <a:t>通过东西向网关来接收跨集群流量</a:t>
            </a:r>
            <a:endParaRPr lang="en-US" altLang="zh-CN" sz="1600" dirty="0"/>
          </a:p>
          <a:p>
            <a:endParaRPr lang="en-CN" sz="1600" dirty="0"/>
          </a:p>
          <a:p>
            <a:r>
              <a:rPr lang="en-US" altLang="zh-CN" sz="1600" dirty="0" err="1"/>
              <a:t>istio</a:t>
            </a:r>
            <a:r>
              <a:rPr lang="en-US" altLang="zh-CN" sz="1600" dirty="0"/>
              <a:t>-system</a:t>
            </a:r>
            <a:r>
              <a:rPr lang="zh-CN" altLang="en-US" sz="1600" dirty="0"/>
              <a:t> </a:t>
            </a:r>
            <a:r>
              <a:rPr lang="en-US" altLang="zh-CN" sz="1600" dirty="0"/>
              <a:t>Namespace</a:t>
            </a:r>
            <a:r>
              <a:rPr lang="zh-CN" altLang="en-US" sz="1600" dirty="0"/>
              <a:t> </a:t>
            </a:r>
            <a:r>
              <a:rPr lang="en-US" altLang="zh-CN" sz="1600" dirty="0"/>
              <a:t>labels:</a:t>
            </a:r>
          </a:p>
          <a:p>
            <a:r>
              <a:rPr lang="en-US" altLang="zh-CN" sz="1600" dirty="0" err="1"/>
              <a:t>topology.isito.io</a:t>
            </a:r>
            <a:r>
              <a:rPr lang="en-US" altLang="zh-CN" sz="1600" dirty="0"/>
              <a:t>/network:</a:t>
            </a:r>
            <a:r>
              <a:rPr lang="zh-CN" altLang="en-US" sz="1600" dirty="0"/>
              <a:t> </a:t>
            </a:r>
            <a:r>
              <a:rPr lang="en-US" altLang="zh-CN" sz="1600" dirty="0"/>
              <a:t>network1</a:t>
            </a:r>
            <a:r>
              <a:rPr lang="zh-CN" altLang="en-US" sz="1600" dirty="0"/>
              <a:t> </a:t>
            </a:r>
            <a:endParaRPr lang="en-US" altLang="zh-CN" sz="1600" dirty="0"/>
          </a:p>
          <a:p>
            <a:r>
              <a:rPr lang="zh-CN" altLang="en-US" sz="1600" dirty="0"/>
              <a:t>标识本集群属于 </a:t>
            </a:r>
            <a:r>
              <a:rPr lang="en-US" altLang="zh-CN" sz="1600" dirty="0"/>
              <a:t>network1</a:t>
            </a:r>
          </a:p>
          <a:p>
            <a:endParaRPr lang="en-US" sz="1600" dirty="0"/>
          </a:p>
          <a:p>
            <a:r>
              <a:rPr lang="en-US" altLang="zh-CN" sz="1600" dirty="0"/>
              <a:t>Service</a:t>
            </a:r>
            <a:r>
              <a:rPr lang="zh-CN" altLang="en-US" sz="1600" dirty="0"/>
              <a:t> </a:t>
            </a:r>
            <a:r>
              <a:rPr lang="en-US" altLang="zh-CN" sz="1600" dirty="0"/>
              <a:t>labels:</a:t>
            </a:r>
          </a:p>
          <a:p>
            <a:r>
              <a:rPr lang="en-US" altLang="zh-CN" sz="1600" dirty="0" err="1"/>
              <a:t>topology.istio.io</a:t>
            </a:r>
            <a:r>
              <a:rPr lang="en-US" altLang="zh-CN" sz="1600" dirty="0"/>
              <a:t>/network:</a:t>
            </a:r>
            <a:r>
              <a:rPr lang="zh-CN" altLang="en-US" sz="1600" dirty="0"/>
              <a:t> </a:t>
            </a:r>
            <a:r>
              <a:rPr lang="en-US" altLang="zh-CN" sz="1600" dirty="0"/>
              <a:t>network1</a:t>
            </a:r>
          </a:p>
          <a:p>
            <a:r>
              <a:rPr lang="zh-CN" altLang="en-US" sz="1600" dirty="0"/>
              <a:t>标识东西向网关 </a:t>
            </a:r>
            <a:r>
              <a:rPr lang="en-US" sz="1600" dirty="0" err="1"/>
              <a:t>istio-eastwestgateway</a:t>
            </a:r>
            <a:r>
              <a:rPr lang="zh-CN" altLang="en-US" sz="1600" dirty="0"/>
              <a:t> 的 </a:t>
            </a:r>
            <a:r>
              <a:rPr lang="en-US" altLang="zh-CN" sz="1600" dirty="0"/>
              <a:t>Service</a:t>
            </a:r>
          </a:p>
          <a:p>
            <a:endParaRPr lang="en-US" sz="1600" dirty="0"/>
          </a:p>
          <a:p>
            <a:endParaRPr lang="en-US" sz="1600" dirty="0"/>
          </a:p>
          <a:p>
            <a:r>
              <a:rPr lang="en-US" sz="1600" dirty="0" err="1"/>
              <a:t>优点</a:t>
            </a:r>
            <a:r>
              <a:rPr lang="zh-CN" altLang="en-US" sz="1600" dirty="0"/>
              <a:t>：</a:t>
            </a:r>
            <a:endParaRPr lang="en-US" altLang="zh-CN" sz="1600" dirty="0"/>
          </a:p>
          <a:p>
            <a:r>
              <a:rPr lang="en-US" altLang="zh-CN" sz="1600" dirty="0"/>
              <a:t>1.</a:t>
            </a:r>
            <a:r>
              <a:rPr lang="zh-CN" altLang="en-US" sz="1600" dirty="0"/>
              <a:t>原生 </a:t>
            </a:r>
            <a:r>
              <a:rPr lang="en-US" altLang="zh-CN" sz="1600" dirty="0"/>
              <a:t>K8S</a:t>
            </a:r>
            <a:r>
              <a:rPr lang="zh-CN" altLang="en-US" sz="1600" dirty="0"/>
              <a:t> 的 </a:t>
            </a:r>
            <a:r>
              <a:rPr lang="en-US" altLang="zh-CN" sz="1600" dirty="0"/>
              <a:t>DNS</a:t>
            </a:r>
            <a:r>
              <a:rPr lang="zh-CN" altLang="en-US" sz="1600" dirty="0"/>
              <a:t> </a:t>
            </a:r>
            <a:r>
              <a:rPr lang="en-US" altLang="zh-CN" sz="1600" dirty="0"/>
              <a:t>name</a:t>
            </a:r>
            <a:r>
              <a:rPr lang="zh-CN" altLang="en-US" sz="1600" dirty="0"/>
              <a:t>，对应用透明</a:t>
            </a:r>
            <a:endParaRPr lang="en-US" altLang="zh-CN" sz="1600" dirty="0"/>
          </a:p>
          <a:p>
            <a:r>
              <a:rPr lang="en-US" altLang="zh-CN" sz="1600" dirty="0"/>
              <a:t>2.</a:t>
            </a:r>
            <a:r>
              <a:rPr lang="en-US" sz="1600" dirty="0"/>
              <a:t>配置简单</a:t>
            </a:r>
          </a:p>
          <a:p>
            <a:pPr marL="342900" indent="-342900">
              <a:buAutoNum type="arabicPeriod"/>
            </a:pPr>
            <a:endParaRPr lang="en-US" sz="1600" dirty="0"/>
          </a:p>
          <a:p>
            <a:r>
              <a:rPr lang="en-US" sz="1600" dirty="0" err="1"/>
              <a:t>缺点</a:t>
            </a:r>
            <a:r>
              <a:rPr lang="zh-CN" altLang="en-US" sz="1600" dirty="0"/>
              <a:t>：</a:t>
            </a:r>
            <a:endParaRPr lang="en-US" altLang="zh-CN" sz="1600" dirty="0"/>
          </a:p>
          <a:p>
            <a:r>
              <a:rPr lang="en-US" altLang="zh-CN" sz="1600" dirty="0"/>
              <a:t>1.</a:t>
            </a:r>
            <a:r>
              <a:rPr lang="zh-CN" altLang="en-US" sz="1600" dirty="0"/>
              <a:t>要求 </a:t>
            </a:r>
            <a:r>
              <a:rPr lang="en-US" altLang="zh-CN" sz="1600" dirty="0" err="1"/>
              <a:t>istiod</a:t>
            </a:r>
            <a:r>
              <a:rPr lang="zh-CN" altLang="en-US" sz="1600" dirty="0"/>
              <a:t> 监听其他集群的 </a:t>
            </a:r>
            <a:r>
              <a:rPr lang="en-US" altLang="zh-CN" sz="1600" dirty="0"/>
              <a:t>Endpoint</a:t>
            </a:r>
          </a:p>
          <a:p>
            <a:r>
              <a:rPr lang="en-US" altLang="zh-CN" sz="1600" dirty="0"/>
              <a:t>2.</a:t>
            </a:r>
            <a:r>
              <a:rPr lang="zh-CN" altLang="en-US" sz="1600" dirty="0"/>
              <a:t>无法指定集群来分发流量</a:t>
            </a:r>
            <a:endParaRPr lang="en-US" sz="1600" dirty="0"/>
          </a:p>
        </p:txBody>
      </p:sp>
    </p:spTree>
    <p:extLst>
      <p:ext uri="{BB962C8B-B14F-4D97-AF65-F5344CB8AC3E}">
        <p14:creationId xmlns:p14="http://schemas.microsoft.com/office/powerpoint/2010/main" val="3931406005"/>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390048" y="309375"/>
            <a:ext cx="3560975" cy="461665"/>
          </a:xfrm>
          <a:prstGeom prst="rect">
            <a:avLst/>
          </a:prstGeom>
          <a:noFill/>
        </p:spPr>
        <p:txBody>
          <a:bodyPr wrap="none" rtlCol="0">
            <a:spAutoFit/>
          </a:bodyPr>
          <a:lstStyle/>
          <a:p>
            <a:r>
              <a:rPr lang="en-US" altLang="zh-CN" sz="2400" b="1" i="0" dirty="0">
                <a:solidFill>
                  <a:schemeClr val="bg1"/>
                </a:solidFill>
                <a:effectLst/>
              </a:rPr>
              <a:t>Service</a:t>
            </a:r>
            <a:r>
              <a:rPr lang="zh-CN" altLang="en-US" sz="2400" b="1" i="0" dirty="0">
                <a:solidFill>
                  <a:schemeClr val="bg1"/>
                </a:solidFill>
                <a:effectLst/>
              </a:rPr>
              <a:t> </a:t>
            </a:r>
            <a:r>
              <a:rPr lang="en-US" altLang="zh-CN" sz="2400" b="1" i="0" dirty="0">
                <a:solidFill>
                  <a:schemeClr val="bg1"/>
                </a:solidFill>
                <a:effectLst/>
              </a:rPr>
              <a:t>Mesh</a:t>
            </a:r>
            <a:r>
              <a:rPr lang="zh-CN" altLang="en-US" sz="2400" b="1" i="0" dirty="0">
                <a:solidFill>
                  <a:schemeClr val="bg1"/>
                </a:solidFill>
                <a:effectLst/>
              </a:rPr>
              <a:t> 实现方案</a:t>
            </a:r>
            <a:endParaRPr lang="en-US" sz="2400" b="1" dirty="0">
              <a:solidFill>
                <a:schemeClr val="bg1"/>
              </a:solidFill>
            </a:endParaRPr>
          </a:p>
        </p:txBody>
      </p:sp>
      <p:sp>
        <p:nvSpPr>
          <p:cNvPr id="5" name="TextBox 4">
            <a:extLst>
              <a:ext uri="{FF2B5EF4-FFF2-40B4-BE49-F238E27FC236}">
                <a16:creationId xmlns:a16="http://schemas.microsoft.com/office/drawing/2014/main" id="{1570902D-A762-7EF7-4A49-22A63CB756B7}"/>
              </a:ext>
            </a:extLst>
          </p:cNvPr>
          <p:cNvSpPr txBox="1"/>
          <p:nvPr/>
        </p:nvSpPr>
        <p:spPr>
          <a:xfrm>
            <a:off x="975943" y="872410"/>
            <a:ext cx="7861738" cy="369332"/>
          </a:xfrm>
          <a:prstGeom prst="rect">
            <a:avLst/>
          </a:prstGeom>
          <a:noFill/>
        </p:spPr>
        <p:txBody>
          <a:bodyPr wrap="square">
            <a:spAutoFit/>
          </a:bodyPr>
          <a:lstStyle/>
          <a:p>
            <a:r>
              <a:rPr lang="en-US" altLang="zh-CN" dirty="0">
                <a:solidFill>
                  <a:schemeClr val="bg1"/>
                </a:solidFill>
                <a:hlinkClick r:id="rId3"/>
              </a:rPr>
              <a:t>Linkerd</a:t>
            </a:r>
            <a:r>
              <a:rPr lang="zh-CN" altLang="en-US" dirty="0">
                <a:solidFill>
                  <a:schemeClr val="bg1"/>
                </a:solidFill>
                <a:hlinkClick r:id="rId3"/>
              </a:rPr>
              <a:t> </a:t>
            </a:r>
            <a:r>
              <a:rPr lang="en-US" altLang="zh-CN" dirty="0">
                <a:solidFill>
                  <a:schemeClr val="bg1"/>
                </a:solidFill>
                <a:hlinkClick r:id="rId3"/>
              </a:rPr>
              <a:t>Service</a:t>
            </a:r>
            <a:r>
              <a:rPr lang="zh-CN" altLang="en-US" dirty="0">
                <a:solidFill>
                  <a:schemeClr val="bg1"/>
                </a:solidFill>
                <a:hlinkClick r:id="rId3"/>
              </a:rPr>
              <a:t> </a:t>
            </a:r>
            <a:r>
              <a:rPr lang="en-US" altLang="zh-CN" dirty="0">
                <a:solidFill>
                  <a:schemeClr val="bg1"/>
                </a:solidFill>
                <a:hlinkClick r:id="rId3"/>
              </a:rPr>
              <a:t>Mirror</a:t>
            </a:r>
            <a:r>
              <a:rPr lang="zh-CN" altLang="en-US" i="0" dirty="0">
                <a:solidFill>
                  <a:schemeClr val="bg1"/>
                </a:solidFill>
                <a:effectLst/>
                <a:hlinkClick r:id="rId3"/>
              </a:rPr>
              <a:t> </a:t>
            </a:r>
            <a:endParaRPr lang="en-US" i="0" dirty="0">
              <a:solidFill>
                <a:schemeClr val="bg1"/>
              </a:solidFill>
              <a:effectLst/>
            </a:endParaRPr>
          </a:p>
        </p:txBody>
      </p:sp>
      <p:pic>
        <p:nvPicPr>
          <p:cNvPr id="3" name="Picture 2">
            <a:extLst>
              <a:ext uri="{FF2B5EF4-FFF2-40B4-BE49-F238E27FC236}">
                <a16:creationId xmlns:a16="http://schemas.microsoft.com/office/drawing/2014/main" id="{52A7862C-23F0-821B-E6A4-626E3DE32ED5}"/>
              </a:ext>
            </a:extLst>
          </p:cNvPr>
          <p:cNvPicPr>
            <a:picLocks noChangeAspect="1"/>
          </p:cNvPicPr>
          <p:nvPr/>
        </p:nvPicPr>
        <p:blipFill>
          <a:blip r:embed="rId4"/>
          <a:stretch>
            <a:fillRect/>
          </a:stretch>
        </p:blipFill>
        <p:spPr>
          <a:xfrm>
            <a:off x="525377" y="1343113"/>
            <a:ext cx="5173324" cy="5111244"/>
          </a:xfrm>
          <a:prstGeom prst="rect">
            <a:avLst/>
          </a:prstGeom>
        </p:spPr>
      </p:pic>
      <p:sp>
        <p:nvSpPr>
          <p:cNvPr id="6" name="TextBox 5">
            <a:extLst>
              <a:ext uri="{FF2B5EF4-FFF2-40B4-BE49-F238E27FC236}">
                <a16:creationId xmlns:a16="http://schemas.microsoft.com/office/drawing/2014/main" id="{8323177D-E6F6-F086-2BEF-134E640A676C}"/>
              </a:ext>
            </a:extLst>
          </p:cNvPr>
          <p:cNvSpPr txBox="1"/>
          <p:nvPr/>
        </p:nvSpPr>
        <p:spPr>
          <a:xfrm>
            <a:off x="5927694" y="2285529"/>
            <a:ext cx="7861954" cy="830997"/>
          </a:xfrm>
          <a:prstGeom prst="rect">
            <a:avLst/>
          </a:prstGeom>
          <a:noFill/>
        </p:spPr>
        <p:txBody>
          <a:bodyPr wrap="square">
            <a:spAutoFit/>
          </a:bodyPr>
          <a:lstStyle/>
          <a:p>
            <a:r>
              <a:rPr lang="en-US" altLang="zh-CN" sz="1600" dirty="0"/>
              <a:t>&lt;svc-name&gt;-&lt;cluster-name&gt;</a:t>
            </a:r>
            <a:r>
              <a:rPr lang="zh-CN" altLang="en-US" sz="1600" dirty="0"/>
              <a:t> 用于访问跨集群的服务，</a:t>
            </a:r>
            <a:endParaRPr lang="en-US" altLang="zh-CN" sz="1600" dirty="0"/>
          </a:p>
          <a:p>
            <a:r>
              <a:rPr lang="en-US" altLang="zh-CN" sz="1600" dirty="0"/>
              <a:t>bar-pairs</a:t>
            </a:r>
            <a:r>
              <a:rPr lang="zh-CN" altLang="en-US" sz="1600" dirty="0"/>
              <a:t> </a:t>
            </a:r>
            <a:r>
              <a:rPr lang="en-US" altLang="zh-CN" sz="1600" dirty="0"/>
              <a:t>Service</a:t>
            </a:r>
            <a:r>
              <a:rPr lang="zh-CN" altLang="en-US" sz="1600" dirty="0"/>
              <a:t> 没有 </a:t>
            </a:r>
            <a:r>
              <a:rPr lang="en-US" altLang="zh-CN" sz="1600" dirty="0"/>
              <a:t>selector</a:t>
            </a:r>
            <a:r>
              <a:rPr lang="zh-CN" altLang="en-US" sz="1600" dirty="0"/>
              <a:t>，</a:t>
            </a:r>
            <a:r>
              <a:rPr lang="en-US" altLang="zh-CN" sz="1600" dirty="0" err="1"/>
              <a:t>Linkerd</a:t>
            </a:r>
            <a:r>
              <a:rPr lang="zh-CN" altLang="en-US" sz="1600" dirty="0"/>
              <a:t> 会将 </a:t>
            </a:r>
            <a:r>
              <a:rPr lang="en-US" altLang="zh-CN" sz="1600" dirty="0"/>
              <a:t>gateway</a:t>
            </a:r>
            <a:r>
              <a:rPr lang="zh-CN" altLang="en-US" sz="1600" dirty="0"/>
              <a:t> </a:t>
            </a:r>
            <a:endParaRPr lang="en-US" altLang="zh-CN" sz="1600" dirty="0"/>
          </a:p>
          <a:p>
            <a:r>
              <a:rPr lang="zh-CN" altLang="en-US" sz="1600" dirty="0"/>
              <a:t>的 </a:t>
            </a:r>
            <a:r>
              <a:rPr lang="en-US" altLang="zh-CN" sz="1600" dirty="0"/>
              <a:t>IP</a:t>
            </a:r>
            <a:r>
              <a:rPr lang="zh-CN" altLang="en-US" sz="1600" dirty="0"/>
              <a:t> 地址配在该 </a:t>
            </a:r>
            <a:r>
              <a:rPr lang="en-US" altLang="zh-CN" sz="1600" dirty="0"/>
              <a:t>Service</a:t>
            </a:r>
            <a:r>
              <a:rPr lang="zh-CN" altLang="en-US" sz="1600" dirty="0"/>
              <a:t> 对应的 </a:t>
            </a:r>
            <a:r>
              <a:rPr lang="en-US" altLang="zh-CN" sz="1600" dirty="0" err="1"/>
              <a:t>Endpointslice</a:t>
            </a:r>
            <a:r>
              <a:rPr lang="zh-CN" altLang="en-US" sz="1600" dirty="0"/>
              <a:t> 中。</a:t>
            </a:r>
            <a:endParaRPr lang="en-CN" sz="1600" dirty="0"/>
          </a:p>
        </p:txBody>
      </p:sp>
    </p:spTree>
    <p:extLst>
      <p:ext uri="{BB962C8B-B14F-4D97-AF65-F5344CB8AC3E}">
        <p14:creationId xmlns:p14="http://schemas.microsoft.com/office/powerpoint/2010/main" val="4262478369"/>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43247" y="361926"/>
            <a:ext cx="1462260" cy="461665"/>
          </a:xfrm>
          <a:prstGeom prst="rect">
            <a:avLst/>
          </a:prstGeom>
          <a:noFill/>
        </p:spPr>
        <p:txBody>
          <a:bodyPr wrap="none" rtlCol="0">
            <a:spAutoFit/>
          </a:bodyPr>
          <a:lstStyle/>
          <a:p>
            <a:r>
              <a:rPr lang="en-US" altLang="zh-CN" sz="2400" b="1" dirty="0">
                <a:solidFill>
                  <a:schemeClr val="bg1">
                    <a:lumMod val="95000"/>
                  </a:schemeClr>
                </a:solidFill>
              </a:rPr>
              <a:t>CNI</a:t>
            </a:r>
            <a:r>
              <a:rPr lang="zh-CN" altLang="en-US" sz="2400" b="1" dirty="0">
                <a:solidFill>
                  <a:schemeClr val="bg1">
                    <a:lumMod val="95000"/>
                  </a:schemeClr>
                </a:solidFill>
              </a:rPr>
              <a:t> 实现</a:t>
            </a:r>
            <a:endParaRPr lang="en-US" sz="2400" b="1" dirty="0">
              <a:solidFill>
                <a:schemeClr val="bg1"/>
              </a:solidFill>
            </a:endParaRPr>
          </a:p>
        </p:txBody>
      </p:sp>
      <p:pic>
        <p:nvPicPr>
          <p:cNvPr id="2" name="Picture 1">
            <a:extLst>
              <a:ext uri="{FF2B5EF4-FFF2-40B4-BE49-F238E27FC236}">
                <a16:creationId xmlns:a16="http://schemas.microsoft.com/office/drawing/2014/main" id="{608698D5-E69B-017F-9484-8E2E2D93C331}"/>
              </a:ext>
            </a:extLst>
          </p:cNvPr>
          <p:cNvPicPr>
            <a:picLocks noChangeAspect="1"/>
          </p:cNvPicPr>
          <p:nvPr/>
        </p:nvPicPr>
        <p:blipFill>
          <a:blip r:embed="rId3"/>
          <a:stretch>
            <a:fillRect/>
          </a:stretch>
        </p:blipFill>
        <p:spPr>
          <a:xfrm>
            <a:off x="241589" y="1964477"/>
            <a:ext cx="6886686" cy="2929045"/>
          </a:xfrm>
          <a:prstGeom prst="rect">
            <a:avLst/>
          </a:prstGeom>
        </p:spPr>
      </p:pic>
      <p:sp>
        <p:nvSpPr>
          <p:cNvPr id="6" name="TextBox 5">
            <a:extLst>
              <a:ext uri="{FF2B5EF4-FFF2-40B4-BE49-F238E27FC236}">
                <a16:creationId xmlns:a16="http://schemas.microsoft.com/office/drawing/2014/main" id="{5130488D-E442-4604-8992-5A561805E79A}"/>
              </a:ext>
            </a:extLst>
          </p:cNvPr>
          <p:cNvSpPr txBox="1"/>
          <p:nvPr/>
        </p:nvSpPr>
        <p:spPr>
          <a:xfrm>
            <a:off x="733105" y="1170258"/>
            <a:ext cx="7861738" cy="369332"/>
          </a:xfrm>
          <a:prstGeom prst="rect">
            <a:avLst/>
          </a:prstGeom>
          <a:noFill/>
        </p:spPr>
        <p:txBody>
          <a:bodyPr wrap="square">
            <a:spAutoFit/>
          </a:bodyPr>
          <a:lstStyle/>
          <a:p>
            <a:r>
              <a:rPr lang="en-US" altLang="zh-CN" i="0" dirty="0">
                <a:solidFill>
                  <a:schemeClr val="bg1"/>
                </a:solidFill>
                <a:effectLst/>
                <a:hlinkClick r:id="rId4"/>
              </a:rPr>
              <a:t>Cilium</a:t>
            </a:r>
            <a:r>
              <a:rPr lang="zh-CN" altLang="en-US" i="0" dirty="0">
                <a:solidFill>
                  <a:schemeClr val="bg1"/>
                </a:solidFill>
                <a:effectLst/>
                <a:hlinkClick r:id="rId4"/>
              </a:rPr>
              <a:t> </a:t>
            </a:r>
            <a:r>
              <a:rPr lang="en-US" altLang="zh-CN" i="0" dirty="0">
                <a:solidFill>
                  <a:schemeClr val="bg1"/>
                </a:solidFill>
                <a:effectLst/>
                <a:hlinkClick r:id="rId4"/>
              </a:rPr>
              <a:t>Cluster</a:t>
            </a:r>
            <a:r>
              <a:rPr lang="zh-CN" altLang="en-US" i="0" dirty="0">
                <a:solidFill>
                  <a:schemeClr val="bg1"/>
                </a:solidFill>
                <a:effectLst/>
                <a:hlinkClick r:id="rId4"/>
              </a:rPr>
              <a:t> </a:t>
            </a:r>
            <a:r>
              <a:rPr lang="en-US" altLang="zh-CN" i="0" dirty="0">
                <a:solidFill>
                  <a:schemeClr val="bg1"/>
                </a:solidFill>
                <a:effectLst/>
                <a:hlinkClick r:id="rId4"/>
              </a:rPr>
              <a:t>Mesh</a:t>
            </a:r>
            <a:endParaRPr lang="en-US" i="0" dirty="0">
              <a:solidFill>
                <a:schemeClr val="bg1"/>
              </a:solidFill>
              <a:effectLst/>
            </a:endParaRPr>
          </a:p>
        </p:txBody>
      </p:sp>
      <p:sp>
        <p:nvSpPr>
          <p:cNvPr id="9" name="TextBox 8">
            <a:extLst>
              <a:ext uri="{FF2B5EF4-FFF2-40B4-BE49-F238E27FC236}">
                <a16:creationId xmlns:a16="http://schemas.microsoft.com/office/drawing/2014/main" id="{EF084B0F-A2AA-5862-C0BC-EB8514DBF599}"/>
              </a:ext>
            </a:extLst>
          </p:cNvPr>
          <p:cNvSpPr txBox="1"/>
          <p:nvPr/>
        </p:nvSpPr>
        <p:spPr>
          <a:xfrm>
            <a:off x="7356891" y="1802048"/>
            <a:ext cx="4288353" cy="2062103"/>
          </a:xfrm>
          <a:prstGeom prst="rect">
            <a:avLst/>
          </a:prstGeom>
          <a:noFill/>
        </p:spPr>
        <p:txBody>
          <a:bodyPr wrap="none" rtlCol="0">
            <a:spAutoFit/>
          </a:bodyPr>
          <a:lstStyle/>
          <a:p>
            <a:r>
              <a:rPr lang="en-US" sz="1600" dirty="0" err="1"/>
              <a:t>要求集群间的各个节点网络可达</a:t>
            </a:r>
            <a:r>
              <a:rPr lang="zh-CN" altLang="en-US" sz="1600" dirty="0"/>
              <a:t>，</a:t>
            </a:r>
            <a:endParaRPr lang="en-US" altLang="zh-CN" sz="1600" dirty="0"/>
          </a:p>
          <a:p>
            <a:r>
              <a:rPr lang="zh-CN" altLang="en-US" sz="1600" dirty="0"/>
              <a:t>跨集群流量由各个节点处理，而不是中心网关</a:t>
            </a:r>
            <a:endParaRPr lang="en-US" altLang="zh-CN" sz="1600" dirty="0"/>
          </a:p>
          <a:p>
            <a:endParaRPr lang="en-US" sz="1600" dirty="0"/>
          </a:p>
          <a:p>
            <a:r>
              <a:rPr lang="zh-CN" altLang="en-US" sz="1600" dirty="0"/>
              <a:t>每个集群都有额外的 </a:t>
            </a:r>
            <a:r>
              <a:rPr lang="en-US" altLang="zh-CN" sz="1600" dirty="0" err="1"/>
              <a:t>etcd</a:t>
            </a:r>
            <a:r>
              <a:rPr lang="zh-CN" altLang="en-US" sz="1600" dirty="0"/>
              <a:t> 集群来</a:t>
            </a:r>
            <a:endParaRPr lang="en-US" altLang="zh-CN" sz="1600" dirty="0"/>
          </a:p>
          <a:p>
            <a:r>
              <a:rPr lang="zh-CN" altLang="en-US" sz="1600" dirty="0"/>
              <a:t>维护 </a:t>
            </a:r>
            <a:r>
              <a:rPr lang="en-US" altLang="zh-CN" sz="1600" dirty="0"/>
              <a:t>Cilium</a:t>
            </a:r>
            <a:r>
              <a:rPr lang="zh-CN" altLang="en-US" sz="1600" dirty="0"/>
              <a:t> 多集群的信息</a:t>
            </a:r>
            <a:endParaRPr lang="en-US" altLang="zh-CN" sz="1600" dirty="0"/>
          </a:p>
          <a:p>
            <a:endParaRPr lang="en-CN" sz="1600" dirty="0"/>
          </a:p>
          <a:p>
            <a:r>
              <a:rPr lang="en-CN" sz="1600" dirty="0"/>
              <a:t>其他集群的</a:t>
            </a:r>
            <a:r>
              <a:rPr lang="zh-CN" altLang="en-US" sz="1600" dirty="0"/>
              <a:t> </a:t>
            </a:r>
            <a:r>
              <a:rPr lang="en-US" altLang="zh-CN" sz="1600" dirty="0"/>
              <a:t>Cilium</a:t>
            </a:r>
            <a:r>
              <a:rPr lang="zh-CN" altLang="en-US" sz="1600" dirty="0"/>
              <a:t> </a:t>
            </a:r>
            <a:r>
              <a:rPr lang="en-US" altLang="zh-CN" sz="1600" dirty="0"/>
              <a:t>agent</a:t>
            </a:r>
            <a:r>
              <a:rPr lang="zh-CN" altLang="en-US" sz="1600" dirty="0"/>
              <a:t> 连接到</a:t>
            </a:r>
            <a:endParaRPr lang="en-US" altLang="zh-CN" sz="1600" dirty="0"/>
          </a:p>
          <a:p>
            <a:r>
              <a:rPr lang="zh-CN" altLang="en-US" sz="1600" dirty="0"/>
              <a:t>该 </a:t>
            </a:r>
            <a:r>
              <a:rPr lang="en-US" altLang="zh-CN" sz="1600" dirty="0" err="1"/>
              <a:t>etcd</a:t>
            </a:r>
            <a:r>
              <a:rPr lang="zh-CN" altLang="en-US" sz="1600" dirty="0"/>
              <a:t> 集群监听更改</a:t>
            </a:r>
            <a:endParaRPr lang="en-CN" sz="1600" dirty="0"/>
          </a:p>
        </p:txBody>
      </p:sp>
    </p:spTree>
    <p:extLst>
      <p:ext uri="{BB962C8B-B14F-4D97-AF65-F5344CB8AC3E}">
        <p14:creationId xmlns:p14="http://schemas.microsoft.com/office/powerpoint/2010/main" val="382556902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43247" y="361926"/>
            <a:ext cx="1462260" cy="461665"/>
          </a:xfrm>
          <a:prstGeom prst="rect">
            <a:avLst/>
          </a:prstGeom>
          <a:noFill/>
        </p:spPr>
        <p:txBody>
          <a:bodyPr wrap="none" rtlCol="0">
            <a:spAutoFit/>
          </a:bodyPr>
          <a:lstStyle/>
          <a:p>
            <a:r>
              <a:rPr lang="en-US" altLang="zh-CN" sz="2400" b="1" dirty="0">
                <a:solidFill>
                  <a:schemeClr val="bg1">
                    <a:lumMod val="95000"/>
                  </a:schemeClr>
                </a:solidFill>
              </a:rPr>
              <a:t>CNI</a:t>
            </a:r>
            <a:r>
              <a:rPr lang="zh-CN" altLang="en-US" sz="2400" b="1" dirty="0">
                <a:solidFill>
                  <a:schemeClr val="bg1">
                    <a:lumMod val="95000"/>
                  </a:schemeClr>
                </a:solidFill>
              </a:rPr>
              <a:t> 实现</a:t>
            </a:r>
            <a:endParaRPr lang="en-US" sz="2400" b="1" dirty="0">
              <a:solidFill>
                <a:schemeClr val="bg1"/>
              </a:solidFill>
            </a:endParaRPr>
          </a:p>
        </p:txBody>
      </p:sp>
      <p:sp>
        <p:nvSpPr>
          <p:cNvPr id="6" name="TextBox 5">
            <a:hlinkClick r:id="rId3"/>
            <a:extLst>
              <a:ext uri="{FF2B5EF4-FFF2-40B4-BE49-F238E27FC236}">
                <a16:creationId xmlns:a16="http://schemas.microsoft.com/office/drawing/2014/main" id="{5130488D-E442-4604-8992-5A561805E79A}"/>
              </a:ext>
            </a:extLst>
          </p:cNvPr>
          <p:cNvSpPr txBox="1"/>
          <p:nvPr/>
        </p:nvSpPr>
        <p:spPr>
          <a:xfrm>
            <a:off x="988713" y="921453"/>
            <a:ext cx="7861738" cy="369332"/>
          </a:xfrm>
          <a:prstGeom prst="rect">
            <a:avLst/>
          </a:prstGeom>
          <a:noFill/>
        </p:spPr>
        <p:txBody>
          <a:bodyPr wrap="square">
            <a:spAutoFit/>
          </a:bodyPr>
          <a:lstStyle/>
          <a:p>
            <a:r>
              <a:rPr lang="en-US" altLang="zh-CN" dirty="0">
                <a:solidFill>
                  <a:schemeClr val="bg1">
                    <a:lumMod val="95000"/>
                  </a:schemeClr>
                </a:solidFill>
                <a:hlinkClick r:id="rId3"/>
              </a:rPr>
              <a:t>Calico</a:t>
            </a:r>
            <a:r>
              <a:rPr lang="zh-CN" altLang="en-US" dirty="0">
                <a:solidFill>
                  <a:schemeClr val="bg1">
                    <a:lumMod val="95000"/>
                  </a:schemeClr>
                </a:solidFill>
                <a:hlinkClick r:id="rId3"/>
              </a:rPr>
              <a:t> </a:t>
            </a:r>
            <a:r>
              <a:rPr lang="en-US" altLang="zh-CN" dirty="0">
                <a:solidFill>
                  <a:schemeClr val="bg1">
                    <a:lumMod val="95000"/>
                  </a:schemeClr>
                </a:solidFill>
                <a:hlinkClick r:id="rId3"/>
              </a:rPr>
              <a:t>Federated</a:t>
            </a:r>
            <a:r>
              <a:rPr lang="zh-CN" altLang="en-US" dirty="0">
                <a:solidFill>
                  <a:schemeClr val="bg1">
                    <a:lumMod val="95000"/>
                  </a:schemeClr>
                </a:solidFill>
                <a:hlinkClick r:id="rId3"/>
              </a:rPr>
              <a:t> </a:t>
            </a:r>
            <a:r>
              <a:rPr lang="en-US" altLang="zh-CN" dirty="0">
                <a:solidFill>
                  <a:schemeClr val="bg1">
                    <a:lumMod val="95000"/>
                  </a:schemeClr>
                </a:solidFill>
                <a:hlinkClick r:id="rId3"/>
              </a:rPr>
              <a:t>Service</a:t>
            </a:r>
            <a:endParaRPr lang="en-US" i="0" dirty="0">
              <a:solidFill>
                <a:schemeClr val="bg1"/>
              </a:solidFill>
              <a:effectLst/>
            </a:endParaRPr>
          </a:p>
        </p:txBody>
      </p:sp>
      <p:pic>
        <p:nvPicPr>
          <p:cNvPr id="3" name="Picture 2">
            <a:extLst>
              <a:ext uri="{FF2B5EF4-FFF2-40B4-BE49-F238E27FC236}">
                <a16:creationId xmlns:a16="http://schemas.microsoft.com/office/drawing/2014/main" id="{ECD69148-CCB1-8289-FF56-0582C2E41E43}"/>
              </a:ext>
            </a:extLst>
          </p:cNvPr>
          <p:cNvPicPr>
            <a:picLocks noChangeAspect="1"/>
          </p:cNvPicPr>
          <p:nvPr/>
        </p:nvPicPr>
        <p:blipFill>
          <a:blip r:embed="rId4"/>
          <a:stretch>
            <a:fillRect/>
          </a:stretch>
        </p:blipFill>
        <p:spPr>
          <a:xfrm>
            <a:off x="667877" y="1388647"/>
            <a:ext cx="6192562" cy="4854775"/>
          </a:xfrm>
          <a:prstGeom prst="rect">
            <a:avLst/>
          </a:prstGeom>
        </p:spPr>
      </p:pic>
      <p:sp>
        <p:nvSpPr>
          <p:cNvPr id="4" name="TextBox 3">
            <a:extLst>
              <a:ext uri="{FF2B5EF4-FFF2-40B4-BE49-F238E27FC236}">
                <a16:creationId xmlns:a16="http://schemas.microsoft.com/office/drawing/2014/main" id="{3F094FA2-BFEC-0BA9-F05D-6A7868029C80}"/>
              </a:ext>
            </a:extLst>
          </p:cNvPr>
          <p:cNvSpPr txBox="1"/>
          <p:nvPr/>
        </p:nvSpPr>
        <p:spPr>
          <a:xfrm>
            <a:off x="7219675" y="2111604"/>
            <a:ext cx="4356449" cy="830997"/>
          </a:xfrm>
          <a:prstGeom prst="rect">
            <a:avLst/>
          </a:prstGeom>
          <a:noFill/>
        </p:spPr>
        <p:txBody>
          <a:bodyPr wrap="none" rtlCol="0">
            <a:spAutoFit/>
          </a:bodyPr>
          <a:lstStyle/>
          <a:p>
            <a:r>
              <a:rPr lang="en-US" sz="1600" dirty="0" err="1">
                <a:solidFill>
                  <a:schemeClr val="bg1"/>
                </a:solidFill>
              </a:rPr>
              <a:t>通过在普通的</a:t>
            </a:r>
            <a:r>
              <a:rPr lang="zh-CN" altLang="en-US" sz="1600" dirty="0">
                <a:solidFill>
                  <a:schemeClr val="bg1"/>
                </a:solidFill>
              </a:rPr>
              <a:t> </a:t>
            </a:r>
            <a:r>
              <a:rPr lang="en-US" altLang="zh-CN" sz="1600" dirty="0">
                <a:solidFill>
                  <a:schemeClr val="bg1"/>
                </a:solidFill>
              </a:rPr>
              <a:t>Service</a:t>
            </a:r>
            <a:r>
              <a:rPr lang="zh-CN" altLang="en-US" sz="1600" dirty="0">
                <a:solidFill>
                  <a:schemeClr val="bg1"/>
                </a:solidFill>
              </a:rPr>
              <a:t> 上添加</a:t>
            </a:r>
            <a:endParaRPr lang="en-US" altLang="zh-CN" sz="1600" dirty="0">
              <a:solidFill>
                <a:schemeClr val="bg1"/>
              </a:solidFill>
            </a:endParaRPr>
          </a:p>
          <a:p>
            <a:r>
              <a:rPr lang="en-US" sz="1600" b="0" i="0" dirty="0" err="1">
                <a:solidFill>
                  <a:schemeClr val="bg1"/>
                </a:solidFill>
                <a:effectLst/>
              </a:rPr>
              <a:t>federation.tigera.io</a:t>
            </a:r>
            <a:r>
              <a:rPr lang="en-US" sz="1600" b="0" i="0" dirty="0">
                <a:solidFill>
                  <a:schemeClr val="bg1"/>
                </a:solidFill>
                <a:effectLst/>
              </a:rPr>
              <a:t>/</a:t>
            </a:r>
            <a:r>
              <a:rPr lang="en-US" sz="1600" b="0" i="0" dirty="0" err="1">
                <a:solidFill>
                  <a:schemeClr val="bg1"/>
                </a:solidFill>
                <a:effectLst/>
              </a:rPr>
              <a:t>serviceSelector</a:t>
            </a:r>
            <a:r>
              <a:rPr lang="zh-CN" altLang="en-US" sz="1600" b="0" i="0" dirty="0">
                <a:solidFill>
                  <a:schemeClr val="bg1"/>
                </a:solidFill>
                <a:effectLst/>
              </a:rPr>
              <a:t> 注解，</a:t>
            </a:r>
            <a:endParaRPr lang="en-US" altLang="zh-CN" sz="1600" b="0" i="0" dirty="0">
              <a:solidFill>
                <a:schemeClr val="bg1"/>
              </a:solidFill>
              <a:effectLst/>
            </a:endParaRPr>
          </a:p>
          <a:p>
            <a:r>
              <a:rPr lang="zh-CN" altLang="en-US" sz="1600" b="0" i="0" dirty="0">
                <a:solidFill>
                  <a:schemeClr val="bg1"/>
                </a:solidFill>
                <a:effectLst/>
              </a:rPr>
              <a:t>发现远程服务</a:t>
            </a:r>
            <a:endParaRPr lang="en-CN" sz="1600" dirty="0">
              <a:solidFill>
                <a:schemeClr val="bg1"/>
              </a:solidFill>
            </a:endParaRPr>
          </a:p>
        </p:txBody>
      </p:sp>
    </p:spTree>
    <p:extLst>
      <p:ext uri="{BB962C8B-B14F-4D97-AF65-F5344CB8AC3E}">
        <p14:creationId xmlns:p14="http://schemas.microsoft.com/office/powerpoint/2010/main" val="33742080"/>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4395010" y="2681187"/>
            <a:ext cx="2646922" cy="1015663"/>
          </a:xfrm>
          <a:prstGeom prst="rect">
            <a:avLst/>
          </a:prstGeom>
          <a:noFill/>
        </p:spPr>
        <p:txBody>
          <a:bodyPr wrap="square" rtlCol="0">
            <a:spAutoFit/>
          </a:bodyPr>
          <a:lstStyle/>
          <a:p>
            <a:r>
              <a:rPr lang="en-US" altLang="zh-CN" sz="6000" b="1" dirty="0"/>
              <a:t>Demo</a:t>
            </a:r>
          </a:p>
        </p:txBody>
      </p:sp>
    </p:spTree>
    <p:extLst>
      <p:ext uri="{BB962C8B-B14F-4D97-AF65-F5344CB8AC3E}">
        <p14:creationId xmlns:p14="http://schemas.microsoft.com/office/powerpoint/2010/main" val="951043361"/>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0D54B2-A036-9E87-80CD-7368105645DF}"/>
              </a:ext>
            </a:extLst>
          </p:cNvPr>
          <p:cNvSpPr txBox="1"/>
          <p:nvPr/>
        </p:nvSpPr>
        <p:spPr>
          <a:xfrm>
            <a:off x="1616915" y="6391559"/>
            <a:ext cx="8739508" cy="369332"/>
          </a:xfrm>
          <a:prstGeom prst="rect">
            <a:avLst/>
          </a:prstGeom>
          <a:noFill/>
        </p:spPr>
        <p:txBody>
          <a:bodyPr wrap="none" rtlCol="0">
            <a:spAutoFit/>
          </a:bodyPr>
          <a:lstStyle/>
          <a:p>
            <a:r>
              <a:rPr lang="en-US" dirty="0"/>
              <a:t>https://</a:t>
            </a:r>
            <a:r>
              <a:rPr lang="en-US" dirty="0" err="1"/>
              <a:t>github.com</a:t>
            </a:r>
            <a:r>
              <a:rPr lang="en-US" dirty="0"/>
              <a:t>/cr7258/hands-on-lab/tree/main/multi-cluster/submariner</a:t>
            </a:r>
            <a:endParaRPr lang="en-CN" dirty="0"/>
          </a:p>
        </p:txBody>
      </p:sp>
      <p:pic>
        <p:nvPicPr>
          <p:cNvPr id="3" name="Picture 2">
            <a:extLst>
              <a:ext uri="{FF2B5EF4-FFF2-40B4-BE49-F238E27FC236}">
                <a16:creationId xmlns:a16="http://schemas.microsoft.com/office/drawing/2014/main" id="{6839997C-B57F-8DC7-1BDE-B6D9F018AFBD}"/>
              </a:ext>
            </a:extLst>
          </p:cNvPr>
          <p:cNvPicPr>
            <a:picLocks noChangeAspect="1"/>
          </p:cNvPicPr>
          <p:nvPr/>
        </p:nvPicPr>
        <p:blipFill>
          <a:blip r:embed="rId3"/>
          <a:stretch>
            <a:fillRect/>
          </a:stretch>
        </p:blipFill>
        <p:spPr>
          <a:xfrm>
            <a:off x="937590" y="694991"/>
            <a:ext cx="9896061" cy="5696568"/>
          </a:xfrm>
          <a:prstGeom prst="rect">
            <a:avLst/>
          </a:prstGeom>
        </p:spPr>
      </p:pic>
    </p:spTree>
    <p:extLst>
      <p:ext uri="{BB962C8B-B14F-4D97-AF65-F5344CB8AC3E}">
        <p14:creationId xmlns:p14="http://schemas.microsoft.com/office/powerpoint/2010/main" val="3600177213"/>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53E99F-3091-1AE1-204C-A98F6F5FA220}"/>
              </a:ext>
            </a:extLst>
          </p:cNvPr>
          <p:cNvPicPr>
            <a:picLocks noChangeAspect="1"/>
          </p:cNvPicPr>
          <p:nvPr/>
        </p:nvPicPr>
        <p:blipFill>
          <a:blip r:embed="rId3"/>
          <a:stretch>
            <a:fillRect/>
          </a:stretch>
        </p:blipFill>
        <p:spPr>
          <a:xfrm>
            <a:off x="589721" y="764572"/>
            <a:ext cx="10164417" cy="5799032"/>
          </a:xfrm>
          <a:prstGeom prst="rect">
            <a:avLst/>
          </a:prstGeom>
        </p:spPr>
      </p:pic>
    </p:spTree>
    <p:extLst>
      <p:ext uri="{BB962C8B-B14F-4D97-AF65-F5344CB8AC3E}">
        <p14:creationId xmlns:p14="http://schemas.microsoft.com/office/powerpoint/2010/main" val="180817939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19"/>
            <a:ext cx="3405836" cy="584775"/>
          </a:xfrm>
          <a:prstGeom prst="rect">
            <a:avLst/>
          </a:prstGeom>
          <a:noFill/>
        </p:spPr>
        <p:txBody>
          <a:bodyPr wrap="square" rtlCol="0">
            <a:spAutoFit/>
          </a:bodyPr>
          <a:lstStyle/>
          <a:p>
            <a:r>
              <a:rPr lang="zh-CN" altLang="en-US" sz="3200" b="1" dirty="0"/>
              <a:t>多集群的优点</a:t>
            </a:r>
            <a:endParaRPr lang="en-US" altLang="zh-CN" sz="3200" b="1" dirty="0"/>
          </a:p>
        </p:txBody>
      </p:sp>
      <p:pic>
        <p:nvPicPr>
          <p:cNvPr id="1026" name="Picture 2">
            <a:extLst>
              <a:ext uri="{FF2B5EF4-FFF2-40B4-BE49-F238E27FC236}">
                <a16:creationId xmlns:a16="http://schemas.microsoft.com/office/drawing/2014/main" id="{DF518BBE-682F-1385-BA03-22581A6F4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74" y="2417487"/>
            <a:ext cx="10121370" cy="3384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C1815F-D562-F974-BC43-9F3B82D57364}"/>
              </a:ext>
            </a:extLst>
          </p:cNvPr>
          <p:cNvSpPr txBox="1"/>
          <p:nvPr/>
        </p:nvSpPr>
        <p:spPr>
          <a:xfrm>
            <a:off x="1250732" y="1315125"/>
            <a:ext cx="7861738" cy="646331"/>
          </a:xfrm>
          <a:prstGeom prst="rect">
            <a:avLst/>
          </a:prstGeom>
          <a:noFill/>
        </p:spPr>
        <p:txBody>
          <a:bodyPr wrap="square">
            <a:spAutoFit/>
          </a:bodyPr>
          <a:lstStyle/>
          <a:p>
            <a:pPr algn="l"/>
            <a:r>
              <a:rPr lang="zh-CN" altLang="en-US" dirty="0">
                <a:solidFill>
                  <a:schemeClr val="bg1"/>
                </a:solidFill>
                <a:latin typeface="Söhne"/>
              </a:rPr>
              <a:t>高可用性：多集群部署可以提高整体系统的可用性。在一个集群出现故障时，其他集群可以继续提供服务，避免了单点故障。</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66992D-4BEF-EA3D-86F9-ABD0FA2F5073}"/>
              </a:ext>
            </a:extLst>
          </p:cNvPr>
          <p:cNvPicPr>
            <a:picLocks noChangeAspect="1"/>
          </p:cNvPicPr>
          <p:nvPr/>
        </p:nvPicPr>
        <p:blipFill>
          <a:blip r:embed="rId3"/>
          <a:stretch>
            <a:fillRect/>
          </a:stretch>
        </p:blipFill>
        <p:spPr>
          <a:xfrm>
            <a:off x="420755" y="798258"/>
            <a:ext cx="10865379" cy="5632359"/>
          </a:xfrm>
          <a:prstGeom prst="rect">
            <a:avLst/>
          </a:prstGeom>
        </p:spPr>
      </p:pic>
    </p:spTree>
    <p:extLst>
      <p:ext uri="{BB962C8B-B14F-4D97-AF65-F5344CB8AC3E}">
        <p14:creationId xmlns:p14="http://schemas.microsoft.com/office/powerpoint/2010/main" val="2364961807"/>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08223" y="669024"/>
            <a:ext cx="7537187" cy="742167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219" y="-1197220"/>
            <a:ext cx="7537187" cy="7421675"/>
          </a:xfrm>
          <a:prstGeom prst="rect">
            <a:avLst/>
          </a:prstGeom>
        </p:spPr>
      </p:pic>
      <p:sp>
        <p:nvSpPr>
          <p:cNvPr id="4" name="标题 1"/>
          <p:cNvSpPr txBox="1"/>
          <p:nvPr/>
        </p:nvSpPr>
        <p:spPr>
          <a:xfrm>
            <a:off x="1380537" y="1517438"/>
            <a:ext cx="9431218" cy="9607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latin typeface="+mn-lt"/>
                <a:ea typeface="+mn-ea"/>
                <a:cs typeface="+mn-ea"/>
                <a:sym typeface="+mn-lt"/>
              </a:rPr>
              <a:t>谢谢观看</a:t>
            </a:r>
          </a:p>
        </p:txBody>
      </p:sp>
      <p:pic>
        <p:nvPicPr>
          <p:cNvPr id="5" name="Picture 4" descr="qrcode_for_gh_85bcfc7521c2_344"/>
          <p:cNvPicPr>
            <a:picLocks noChangeAspect="1"/>
          </p:cNvPicPr>
          <p:nvPr/>
        </p:nvPicPr>
        <p:blipFill>
          <a:blip r:embed="rId4"/>
          <a:stretch>
            <a:fillRect/>
          </a:stretch>
        </p:blipFill>
        <p:spPr>
          <a:xfrm>
            <a:off x="2773680" y="2941320"/>
            <a:ext cx="2738120" cy="2738120"/>
          </a:xfrm>
          <a:prstGeom prst="rect">
            <a:avLst/>
          </a:prstGeom>
        </p:spPr>
      </p:pic>
      <p:pic>
        <p:nvPicPr>
          <p:cNvPr id="6" name="Picture 5" descr="791663389970_.pic"/>
          <p:cNvPicPr>
            <a:picLocks noChangeAspect="1"/>
          </p:cNvPicPr>
          <p:nvPr/>
        </p:nvPicPr>
        <p:blipFill>
          <a:blip r:embed="rId5"/>
          <a:stretch>
            <a:fillRect/>
          </a:stretch>
        </p:blipFill>
        <p:spPr>
          <a:xfrm>
            <a:off x="6609716" y="2921000"/>
            <a:ext cx="2839756" cy="2758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ext Box 11"/>
          <p:cNvSpPr txBox="1"/>
          <p:nvPr/>
        </p:nvSpPr>
        <p:spPr>
          <a:xfrm>
            <a:off x="579755" y="274319"/>
            <a:ext cx="3405836" cy="584775"/>
          </a:xfrm>
          <a:prstGeom prst="rect">
            <a:avLst/>
          </a:prstGeom>
          <a:noFill/>
        </p:spPr>
        <p:txBody>
          <a:bodyPr wrap="square" rtlCol="0">
            <a:spAutoFit/>
          </a:bodyPr>
          <a:lstStyle/>
          <a:p>
            <a:r>
              <a:rPr lang="zh-CN" altLang="en-US" sz="3200" b="1" dirty="0"/>
              <a:t>多集群的优点</a:t>
            </a:r>
            <a:endParaRPr lang="en-US" altLang="zh-CN" sz="3200" b="1" dirty="0"/>
          </a:p>
        </p:txBody>
      </p:sp>
      <p:sp>
        <p:nvSpPr>
          <p:cNvPr id="3" name="TextBox 2">
            <a:extLst>
              <a:ext uri="{FF2B5EF4-FFF2-40B4-BE49-F238E27FC236}">
                <a16:creationId xmlns:a16="http://schemas.microsoft.com/office/drawing/2014/main" id="{B6C1815F-D562-F974-BC43-9F3B82D57364}"/>
              </a:ext>
            </a:extLst>
          </p:cNvPr>
          <p:cNvSpPr txBox="1"/>
          <p:nvPr/>
        </p:nvSpPr>
        <p:spPr>
          <a:xfrm>
            <a:off x="1250732" y="1315125"/>
            <a:ext cx="7861738" cy="646331"/>
          </a:xfrm>
          <a:prstGeom prst="rect">
            <a:avLst/>
          </a:prstGeom>
          <a:noFill/>
        </p:spPr>
        <p:txBody>
          <a:bodyPr wrap="square">
            <a:spAutoFit/>
          </a:bodyPr>
          <a:lstStyle/>
          <a:p>
            <a:pPr algn="l"/>
            <a:r>
              <a:rPr lang="zh-CN" altLang="en-US" dirty="0">
                <a:solidFill>
                  <a:schemeClr val="bg1"/>
                </a:solidFill>
                <a:latin typeface="Söhne"/>
              </a:rPr>
              <a:t>共享服务：某些公共基础服务可以在集群间进行共享，例如日志，监控，密钥管理等等。</a:t>
            </a:r>
          </a:p>
        </p:txBody>
      </p:sp>
      <p:pic>
        <p:nvPicPr>
          <p:cNvPr id="2050" name="Picture 2">
            <a:extLst>
              <a:ext uri="{FF2B5EF4-FFF2-40B4-BE49-F238E27FC236}">
                <a16:creationId xmlns:a16="http://schemas.microsoft.com/office/drawing/2014/main" id="{EBDD6083-DDC2-688D-9FB2-738F20E5B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5324" y="2285508"/>
            <a:ext cx="8523890" cy="3695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5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ext Box 11"/>
          <p:cNvSpPr txBox="1"/>
          <p:nvPr/>
        </p:nvSpPr>
        <p:spPr>
          <a:xfrm>
            <a:off x="579755" y="274319"/>
            <a:ext cx="3405836" cy="584775"/>
          </a:xfrm>
          <a:prstGeom prst="rect">
            <a:avLst/>
          </a:prstGeom>
          <a:noFill/>
        </p:spPr>
        <p:txBody>
          <a:bodyPr wrap="square" rtlCol="0">
            <a:spAutoFit/>
          </a:bodyPr>
          <a:lstStyle/>
          <a:p>
            <a:r>
              <a:rPr lang="zh-CN" altLang="en-US" sz="3200" b="1" dirty="0"/>
              <a:t>多集群的优点</a:t>
            </a:r>
            <a:endParaRPr lang="en-US" altLang="zh-CN" sz="3200" b="1" dirty="0"/>
          </a:p>
        </p:txBody>
      </p:sp>
      <p:sp>
        <p:nvSpPr>
          <p:cNvPr id="3" name="TextBox 2">
            <a:extLst>
              <a:ext uri="{FF2B5EF4-FFF2-40B4-BE49-F238E27FC236}">
                <a16:creationId xmlns:a16="http://schemas.microsoft.com/office/drawing/2014/main" id="{B6C1815F-D562-F974-BC43-9F3B82D57364}"/>
              </a:ext>
            </a:extLst>
          </p:cNvPr>
          <p:cNvSpPr txBox="1"/>
          <p:nvPr/>
        </p:nvSpPr>
        <p:spPr>
          <a:xfrm>
            <a:off x="1250732" y="1100992"/>
            <a:ext cx="8692054" cy="646331"/>
          </a:xfrm>
          <a:prstGeom prst="rect">
            <a:avLst/>
          </a:prstGeom>
          <a:noFill/>
        </p:spPr>
        <p:txBody>
          <a:bodyPr wrap="square">
            <a:spAutoFit/>
          </a:bodyPr>
          <a:lstStyle/>
          <a:p>
            <a:pPr algn="l"/>
            <a:r>
              <a:rPr lang="zh-CN" altLang="en-US" dirty="0">
                <a:solidFill>
                  <a:schemeClr val="bg1"/>
                </a:solidFill>
                <a:latin typeface="Söhne"/>
              </a:rPr>
              <a:t>拆分有状态和无状态服务：有状态和无状态服务的操作复杂性差异很大，为无状态和有状态服务分别运行独立的集群可以将依赖复杂性隔离到较少数量的集群中</a:t>
            </a:r>
            <a:r>
              <a:rPr lang="zh-CN" altLang="en-US" b="0" i="0" dirty="0">
                <a:solidFill>
                  <a:srgbClr val="ECECF1"/>
                </a:solidFill>
                <a:effectLst/>
                <a:latin typeface="Söhne"/>
              </a:rPr>
              <a:t>。</a:t>
            </a:r>
            <a:endParaRPr lang="zh-CN" altLang="en-US" i="0" dirty="0">
              <a:solidFill>
                <a:schemeClr val="bg1"/>
              </a:solidFill>
              <a:effectLst/>
              <a:latin typeface="PingFang SC" panose="020B0400000000000000" pitchFamily="34" charset="-122"/>
              <a:ea typeface="PingFang SC" panose="020B0400000000000000" pitchFamily="34" charset="-122"/>
            </a:endParaRPr>
          </a:p>
        </p:txBody>
      </p:sp>
      <p:pic>
        <p:nvPicPr>
          <p:cNvPr id="3074" name="Picture 2">
            <a:extLst>
              <a:ext uri="{FF2B5EF4-FFF2-40B4-BE49-F238E27FC236}">
                <a16:creationId xmlns:a16="http://schemas.microsoft.com/office/drawing/2014/main" id="{E747E248-DA59-9E38-F70F-3D29BC2A7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732" y="2070093"/>
            <a:ext cx="8579737" cy="403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46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19"/>
            <a:ext cx="3405836" cy="584775"/>
          </a:xfrm>
          <a:prstGeom prst="rect">
            <a:avLst/>
          </a:prstGeom>
          <a:noFill/>
        </p:spPr>
        <p:txBody>
          <a:bodyPr wrap="square" rtlCol="0">
            <a:spAutoFit/>
          </a:bodyPr>
          <a:lstStyle/>
          <a:p>
            <a:r>
              <a:rPr lang="zh-CN" altLang="en-US" sz="3200" b="1" dirty="0"/>
              <a:t>多集群的优点</a:t>
            </a:r>
            <a:endParaRPr lang="en-US" altLang="zh-CN" sz="3200" b="1" dirty="0"/>
          </a:p>
        </p:txBody>
      </p:sp>
      <p:sp>
        <p:nvSpPr>
          <p:cNvPr id="3" name="TextBox 2">
            <a:extLst>
              <a:ext uri="{FF2B5EF4-FFF2-40B4-BE49-F238E27FC236}">
                <a16:creationId xmlns:a16="http://schemas.microsoft.com/office/drawing/2014/main" id="{B6C1815F-D562-F974-BC43-9F3B82D57364}"/>
              </a:ext>
            </a:extLst>
          </p:cNvPr>
          <p:cNvSpPr txBox="1"/>
          <p:nvPr/>
        </p:nvSpPr>
        <p:spPr>
          <a:xfrm>
            <a:off x="1250732" y="1039436"/>
            <a:ext cx="8692054" cy="646331"/>
          </a:xfrm>
          <a:prstGeom prst="rect">
            <a:avLst/>
          </a:prstGeom>
          <a:noFill/>
        </p:spPr>
        <p:txBody>
          <a:bodyPr wrap="square">
            <a:spAutoFit/>
          </a:bodyPr>
          <a:lstStyle/>
          <a:p>
            <a:pPr algn="l"/>
            <a:r>
              <a:rPr lang="zh-CN" altLang="en-US" dirty="0">
                <a:solidFill>
                  <a:schemeClr val="bg1"/>
                </a:solidFill>
                <a:latin typeface="Söhne"/>
              </a:rPr>
              <a:t>地理接近：多集群可以分布在不同的地理位置，由离用户最近的集群提供服务，有助于降低延迟，提高服务响应速度。</a:t>
            </a:r>
          </a:p>
        </p:txBody>
      </p:sp>
      <p:pic>
        <p:nvPicPr>
          <p:cNvPr id="2" name="Picture 1">
            <a:extLst>
              <a:ext uri="{FF2B5EF4-FFF2-40B4-BE49-F238E27FC236}">
                <a16:creationId xmlns:a16="http://schemas.microsoft.com/office/drawing/2014/main" id="{61B44460-73DF-3EDB-746D-1F1B6B37D20E}"/>
              </a:ext>
            </a:extLst>
          </p:cNvPr>
          <p:cNvPicPr>
            <a:picLocks noChangeAspect="1"/>
          </p:cNvPicPr>
          <p:nvPr/>
        </p:nvPicPr>
        <p:blipFill>
          <a:blip r:embed="rId3"/>
          <a:stretch>
            <a:fillRect/>
          </a:stretch>
        </p:blipFill>
        <p:spPr>
          <a:xfrm>
            <a:off x="2282673" y="1796535"/>
            <a:ext cx="6199175" cy="4687679"/>
          </a:xfrm>
          <a:prstGeom prst="rect">
            <a:avLst/>
          </a:prstGeom>
        </p:spPr>
      </p:pic>
    </p:spTree>
    <p:extLst>
      <p:ext uri="{BB962C8B-B14F-4D97-AF65-F5344CB8AC3E}">
        <p14:creationId xmlns:p14="http://schemas.microsoft.com/office/powerpoint/2010/main" val="25000665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79755" y="274319"/>
            <a:ext cx="3405836" cy="584775"/>
          </a:xfrm>
          <a:prstGeom prst="rect">
            <a:avLst/>
          </a:prstGeom>
          <a:noFill/>
        </p:spPr>
        <p:txBody>
          <a:bodyPr wrap="square" rtlCol="0">
            <a:spAutoFit/>
          </a:bodyPr>
          <a:lstStyle/>
          <a:p>
            <a:r>
              <a:rPr lang="zh-CN" altLang="en-US" sz="3200" b="1" dirty="0"/>
              <a:t>多集群的优点</a:t>
            </a:r>
            <a:endParaRPr lang="en-US" altLang="zh-CN" sz="3200" b="1" dirty="0"/>
          </a:p>
        </p:txBody>
      </p:sp>
      <p:sp>
        <p:nvSpPr>
          <p:cNvPr id="3" name="TextBox 2">
            <a:extLst>
              <a:ext uri="{FF2B5EF4-FFF2-40B4-BE49-F238E27FC236}">
                <a16:creationId xmlns:a16="http://schemas.microsoft.com/office/drawing/2014/main" id="{B6C1815F-D562-F974-BC43-9F3B82D57364}"/>
              </a:ext>
            </a:extLst>
          </p:cNvPr>
          <p:cNvSpPr txBox="1"/>
          <p:nvPr/>
        </p:nvSpPr>
        <p:spPr>
          <a:xfrm>
            <a:off x="1445745" y="996562"/>
            <a:ext cx="8692054" cy="646331"/>
          </a:xfrm>
          <a:prstGeom prst="rect">
            <a:avLst/>
          </a:prstGeom>
          <a:noFill/>
        </p:spPr>
        <p:txBody>
          <a:bodyPr wrap="square">
            <a:spAutoFit/>
          </a:bodyPr>
          <a:lstStyle/>
          <a:p>
            <a:pPr algn="l"/>
            <a:r>
              <a:rPr lang="zh-CN" altLang="en-US" dirty="0">
                <a:solidFill>
                  <a:schemeClr val="bg1"/>
                </a:solidFill>
                <a:latin typeface="Söhne"/>
              </a:rPr>
              <a:t>部署和更新策略：多集群架构可以实现灵活的部署和更新策略，如金丝雀发布、蓝绿部署等，降低发布风险。</a:t>
            </a:r>
          </a:p>
        </p:txBody>
      </p:sp>
      <p:pic>
        <p:nvPicPr>
          <p:cNvPr id="4" name="Picture 3">
            <a:extLst>
              <a:ext uri="{FF2B5EF4-FFF2-40B4-BE49-F238E27FC236}">
                <a16:creationId xmlns:a16="http://schemas.microsoft.com/office/drawing/2014/main" id="{9ABD2433-3F83-9B41-B421-142866968663}"/>
              </a:ext>
            </a:extLst>
          </p:cNvPr>
          <p:cNvPicPr>
            <a:picLocks noChangeAspect="1"/>
          </p:cNvPicPr>
          <p:nvPr/>
        </p:nvPicPr>
        <p:blipFill>
          <a:blip r:embed="rId3"/>
          <a:stretch>
            <a:fillRect/>
          </a:stretch>
        </p:blipFill>
        <p:spPr>
          <a:xfrm>
            <a:off x="2560968" y="1780361"/>
            <a:ext cx="5612524" cy="4605398"/>
          </a:xfrm>
          <a:prstGeom prst="rect">
            <a:avLst/>
          </a:prstGeom>
        </p:spPr>
      </p:pic>
    </p:spTree>
    <p:extLst>
      <p:ext uri="{BB962C8B-B14F-4D97-AF65-F5344CB8AC3E}">
        <p14:creationId xmlns:p14="http://schemas.microsoft.com/office/powerpoint/2010/main" val="1217067608"/>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600775" y="373656"/>
            <a:ext cx="5053790" cy="584775"/>
          </a:xfrm>
          <a:prstGeom prst="rect">
            <a:avLst/>
          </a:prstGeom>
          <a:noFill/>
        </p:spPr>
        <p:txBody>
          <a:bodyPr wrap="square" rtlCol="0">
            <a:spAutoFit/>
          </a:bodyPr>
          <a:lstStyle/>
          <a:p>
            <a:r>
              <a:rPr lang="zh-CN" altLang="en-US" sz="3200" b="1" dirty="0"/>
              <a:t>多集群网络实现思路</a:t>
            </a:r>
            <a:endParaRPr lang="en-US" altLang="zh-CN" sz="3200" b="1" dirty="0"/>
          </a:p>
        </p:txBody>
      </p:sp>
      <p:sp>
        <p:nvSpPr>
          <p:cNvPr id="3" name="TextBox 2">
            <a:extLst>
              <a:ext uri="{FF2B5EF4-FFF2-40B4-BE49-F238E27FC236}">
                <a16:creationId xmlns:a16="http://schemas.microsoft.com/office/drawing/2014/main" id="{B6C1815F-D562-F974-BC43-9F3B82D57364}"/>
              </a:ext>
            </a:extLst>
          </p:cNvPr>
          <p:cNvSpPr txBox="1"/>
          <p:nvPr/>
        </p:nvSpPr>
        <p:spPr>
          <a:xfrm>
            <a:off x="1555530" y="1900452"/>
            <a:ext cx="8692054" cy="1938992"/>
          </a:xfrm>
          <a:prstGeom prst="rect">
            <a:avLst/>
          </a:prstGeom>
          <a:noFill/>
        </p:spPr>
        <p:txBody>
          <a:bodyPr wrap="square">
            <a:spAutoFit/>
          </a:bodyPr>
          <a:lstStyle/>
          <a:p>
            <a:pPr algn="l"/>
            <a:r>
              <a:rPr lang="en-US" altLang="zh-CN" sz="2400" dirty="0">
                <a:solidFill>
                  <a:srgbClr val="00B050"/>
                </a:solidFill>
                <a:latin typeface="Söhne"/>
              </a:rPr>
              <a:t>1.</a:t>
            </a:r>
            <a:r>
              <a:rPr lang="zh-CN" altLang="en-US" sz="2400" dirty="0">
                <a:solidFill>
                  <a:srgbClr val="00B050"/>
                </a:solidFill>
                <a:latin typeface="Söhne"/>
              </a:rPr>
              <a:t>集群间的网络通信</a:t>
            </a:r>
            <a:endParaRPr lang="en-US" altLang="zh-CN" sz="2400" dirty="0">
              <a:solidFill>
                <a:srgbClr val="00B050"/>
              </a:solidFill>
              <a:latin typeface="Söhne"/>
            </a:endParaRPr>
          </a:p>
          <a:p>
            <a:pPr algn="l"/>
            <a:r>
              <a:rPr lang="en-US" altLang="zh-CN" sz="2400" dirty="0">
                <a:solidFill>
                  <a:srgbClr val="00B050"/>
                </a:solidFill>
                <a:latin typeface="Söhne"/>
              </a:rPr>
              <a:t>2.</a:t>
            </a:r>
            <a:r>
              <a:rPr lang="zh-CN" altLang="en-US" sz="2400" dirty="0">
                <a:solidFill>
                  <a:srgbClr val="00B050"/>
                </a:solidFill>
                <a:latin typeface="Söhne"/>
              </a:rPr>
              <a:t>服务发现</a:t>
            </a:r>
            <a:endParaRPr lang="en-US" altLang="zh-CN" sz="2400" dirty="0">
              <a:solidFill>
                <a:srgbClr val="00B050"/>
              </a:solidFill>
              <a:latin typeface="Söhne"/>
            </a:endParaRPr>
          </a:p>
          <a:p>
            <a:pPr algn="l"/>
            <a:r>
              <a:rPr lang="en-US" altLang="zh-CN" sz="2400" dirty="0">
                <a:solidFill>
                  <a:schemeClr val="bg1"/>
                </a:solidFill>
                <a:latin typeface="Söhne"/>
              </a:rPr>
              <a:t>3.</a:t>
            </a:r>
            <a:r>
              <a:rPr lang="zh-CN" altLang="en-US" sz="2400" dirty="0">
                <a:solidFill>
                  <a:schemeClr val="bg1"/>
                </a:solidFill>
                <a:latin typeface="Söhne"/>
              </a:rPr>
              <a:t>负载均衡</a:t>
            </a:r>
            <a:endParaRPr lang="en-US" altLang="zh-CN" sz="2400" dirty="0">
              <a:solidFill>
                <a:schemeClr val="bg1"/>
              </a:solidFill>
              <a:latin typeface="Söhne"/>
            </a:endParaRPr>
          </a:p>
          <a:p>
            <a:pPr algn="l"/>
            <a:r>
              <a:rPr lang="en-US" altLang="zh-CN" sz="2400" dirty="0">
                <a:solidFill>
                  <a:schemeClr val="bg1"/>
                </a:solidFill>
                <a:latin typeface="Söhne"/>
              </a:rPr>
              <a:t>4.</a:t>
            </a:r>
            <a:r>
              <a:rPr lang="zh-CN" altLang="en-US" sz="2400" dirty="0">
                <a:solidFill>
                  <a:schemeClr val="bg1"/>
                </a:solidFill>
                <a:latin typeface="Söhne"/>
              </a:rPr>
              <a:t>网络和安全策略</a:t>
            </a:r>
            <a:endParaRPr lang="en-US" altLang="zh-CN" sz="2400" dirty="0">
              <a:solidFill>
                <a:schemeClr val="bg1"/>
              </a:solidFill>
              <a:latin typeface="Söhne"/>
            </a:endParaRPr>
          </a:p>
          <a:p>
            <a:pPr algn="l"/>
            <a:r>
              <a:rPr lang="en-US" altLang="zh-CN" sz="2400" dirty="0">
                <a:solidFill>
                  <a:schemeClr val="bg1"/>
                </a:solidFill>
                <a:latin typeface="Söhne"/>
              </a:rPr>
              <a:t>5.</a:t>
            </a:r>
            <a:r>
              <a:rPr lang="zh-CN" altLang="en-US" sz="2400" dirty="0">
                <a:solidFill>
                  <a:schemeClr val="bg1"/>
                </a:solidFill>
                <a:latin typeface="Söhne"/>
              </a:rPr>
              <a:t>流量加密</a:t>
            </a:r>
            <a:endParaRPr lang="en-US" altLang="zh-CN" sz="2400" dirty="0">
              <a:solidFill>
                <a:schemeClr val="bg1"/>
              </a:solidFill>
              <a:latin typeface="Söhne"/>
            </a:endParaRPr>
          </a:p>
        </p:txBody>
      </p:sp>
    </p:spTree>
    <p:extLst>
      <p:ext uri="{BB962C8B-B14F-4D97-AF65-F5344CB8AC3E}">
        <p14:creationId xmlns:p14="http://schemas.microsoft.com/office/powerpoint/2010/main" val="122422883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1"/>
          <p:cNvSpPr txBox="1"/>
          <p:nvPr/>
        </p:nvSpPr>
        <p:spPr>
          <a:xfrm>
            <a:off x="530629" y="358401"/>
            <a:ext cx="4934749" cy="584775"/>
          </a:xfrm>
          <a:prstGeom prst="rect">
            <a:avLst/>
          </a:prstGeom>
          <a:noFill/>
        </p:spPr>
        <p:txBody>
          <a:bodyPr wrap="square" rtlCol="0">
            <a:spAutoFit/>
          </a:bodyPr>
          <a:lstStyle/>
          <a:p>
            <a:r>
              <a:rPr lang="zh-CN" altLang="en-US" sz="3200" b="1" dirty="0"/>
              <a:t>多集群网络实现思路</a:t>
            </a:r>
            <a:endParaRPr lang="en-US" altLang="zh-CN" sz="3200" b="1" dirty="0"/>
          </a:p>
        </p:txBody>
      </p:sp>
      <p:pic>
        <p:nvPicPr>
          <p:cNvPr id="5" name="Picture 4">
            <a:extLst>
              <a:ext uri="{FF2B5EF4-FFF2-40B4-BE49-F238E27FC236}">
                <a16:creationId xmlns:a16="http://schemas.microsoft.com/office/drawing/2014/main" id="{6FEF1417-873E-0765-FCA9-D7C236AD0D21}"/>
              </a:ext>
            </a:extLst>
          </p:cNvPr>
          <p:cNvPicPr>
            <a:picLocks noChangeAspect="1"/>
          </p:cNvPicPr>
          <p:nvPr/>
        </p:nvPicPr>
        <p:blipFill>
          <a:blip r:embed="rId3"/>
          <a:stretch>
            <a:fillRect/>
          </a:stretch>
        </p:blipFill>
        <p:spPr>
          <a:xfrm>
            <a:off x="589120" y="3210340"/>
            <a:ext cx="10171386" cy="3212578"/>
          </a:xfrm>
          <a:prstGeom prst="rect">
            <a:avLst/>
          </a:prstGeom>
        </p:spPr>
      </p:pic>
      <p:sp>
        <p:nvSpPr>
          <p:cNvPr id="2" name="Text Box 2">
            <a:extLst>
              <a:ext uri="{FF2B5EF4-FFF2-40B4-BE49-F238E27FC236}">
                <a16:creationId xmlns:a16="http://schemas.microsoft.com/office/drawing/2014/main" id="{EE64A709-AA49-274C-E11F-6A6F2814E573}"/>
              </a:ext>
            </a:extLst>
          </p:cNvPr>
          <p:cNvSpPr txBox="1"/>
          <p:nvPr/>
        </p:nvSpPr>
        <p:spPr>
          <a:xfrm>
            <a:off x="1411940" y="874455"/>
            <a:ext cx="8813981" cy="2031325"/>
          </a:xfrm>
          <a:prstGeom prst="rect">
            <a:avLst/>
          </a:prstGeom>
          <a:noFill/>
        </p:spPr>
        <p:txBody>
          <a:bodyPr wrap="square" rtlCol="0" anchor="t">
            <a:spAutoFit/>
          </a:bodyPr>
          <a:lstStyle/>
          <a:p>
            <a:r>
              <a:rPr lang="en-US" sz="1400" dirty="0" err="1">
                <a:solidFill>
                  <a:schemeClr val="bg1">
                    <a:lumMod val="95000"/>
                  </a:schemeClr>
                </a:solidFill>
              </a:rPr>
              <a:t>跨集群服务发现</a:t>
            </a:r>
            <a:r>
              <a:rPr lang="zh-CN" altLang="en-US" sz="1400" dirty="0">
                <a:solidFill>
                  <a:schemeClr val="bg1">
                    <a:lumMod val="95000"/>
                  </a:schemeClr>
                </a:solidFill>
              </a:rPr>
              <a:t>：</a:t>
            </a:r>
            <a:endParaRPr lang="en-US" altLang="zh-CN" sz="1400" dirty="0">
              <a:solidFill>
                <a:schemeClr val="bg1">
                  <a:lumMod val="95000"/>
                </a:schemeClr>
              </a:solidFill>
            </a:endParaRPr>
          </a:p>
          <a:p>
            <a:r>
              <a:rPr lang="en-US" altLang="zh-CN" sz="1400" dirty="0">
                <a:solidFill>
                  <a:schemeClr val="bg1">
                    <a:lumMod val="95000"/>
                  </a:schemeClr>
                </a:solidFill>
              </a:rPr>
              <a:t>1.</a:t>
            </a:r>
            <a:r>
              <a:rPr lang="zh-CN" altLang="en-US" sz="1400" dirty="0">
                <a:solidFill>
                  <a:schemeClr val="bg1">
                    <a:lumMod val="95000"/>
                  </a:schemeClr>
                </a:solidFill>
              </a:rPr>
              <a:t>有一个注册中心，保存多集群的信息</a:t>
            </a:r>
            <a:endParaRPr lang="en-US" altLang="zh-CN" sz="1400" dirty="0">
              <a:solidFill>
                <a:schemeClr val="bg1">
                  <a:lumMod val="95000"/>
                </a:schemeClr>
              </a:solidFill>
            </a:endParaRPr>
          </a:p>
          <a:p>
            <a:r>
              <a:rPr lang="en-US" altLang="zh-CN" sz="1400" dirty="0">
                <a:solidFill>
                  <a:schemeClr val="bg1">
                    <a:lumMod val="95000"/>
                  </a:schemeClr>
                </a:solidFill>
              </a:rPr>
              <a:t>2.</a:t>
            </a:r>
            <a:r>
              <a:rPr lang="zh-CN" altLang="en-US" sz="1400" dirty="0">
                <a:solidFill>
                  <a:schemeClr val="bg1">
                    <a:lumMod val="95000"/>
                  </a:schemeClr>
                </a:solidFill>
              </a:rPr>
              <a:t>集群之间互相监听</a:t>
            </a:r>
            <a:endParaRPr lang="en-US" altLang="zh-CN" sz="1400" dirty="0">
              <a:solidFill>
                <a:schemeClr val="bg1">
                  <a:lumMod val="95000"/>
                </a:schemeClr>
              </a:solidFill>
            </a:endParaRPr>
          </a:p>
          <a:p>
            <a:endParaRPr lang="en-US" altLang="zh-CN" sz="1400" dirty="0">
              <a:solidFill>
                <a:schemeClr val="bg1">
                  <a:lumMod val="95000"/>
                </a:schemeClr>
              </a:solidFill>
            </a:endParaRPr>
          </a:p>
          <a:p>
            <a:r>
              <a:rPr lang="zh-CN" altLang="en-US" sz="1400" dirty="0">
                <a:solidFill>
                  <a:schemeClr val="bg1">
                    <a:lumMod val="95000"/>
                  </a:schemeClr>
                </a:solidFill>
              </a:rPr>
              <a:t>网络打通：</a:t>
            </a:r>
            <a:endParaRPr lang="en-US" altLang="zh-CN" sz="1400" dirty="0">
              <a:solidFill>
                <a:schemeClr val="bg1">
                  <a:lumMod val="95000"/>
                </a:schemeClr>
              </a:solidFill>
            </a:endParaRPr>
          </a:p>
          <a:p>
            <a:r>
              <a:rPr lang="en-US" altLang="zh-CN" sz="1400" dirty="0">
                <a:solidFill>
                  <a:schemeClr val="bg1">
                    <a:lumMod val="95000"/>
                  </a:schemeClr>
                </a:solidFill>
              </a:rPr>
              <a:t>1.</a:t>
            </a:r>
            <a:r>
              <a:rPr lang="zh-CN" altLang="en-US" sz="1400" dirty="0">
                <a:solidFill>
                  <a:schemeClr val="bg1">
                    <a:lumMod val="95000"/>
                  </a:schemeClr>
                </a:solidFill>
              </a:rPr>
              <a:t>集群间 </a:t>
            </a:r>
            <a:r>
              <a:rPr lang="en-US" altLang="zh-CN" sz="1400" dirty="0">
                <a:solidFill>
                  <a:schemeClr val="bg1">
                    <a:lumMod val="95000"/>
                  </a:schemeClr>
                </a:solidFill>
              </a:rPr>
              <a:t>Pod,</a:t>
            </a:r>
            <a:r>
              <a:rPr lang="zh-CN" altLang="en-US" sz="1400" dirty="0">
                <a:solidFill>
                  <a:schemeClr val="bg1">
                    <a:lumMod val="95000"/>
                  </a:schemeClr>
                </a:solidFill>
              </a:rPr>
              <a:t> </a:t>
            </a:r>
            <a:r>
              <a:rPr lang="en-US" altLang="zh-CN" sz="1400" dirty="0">
                <a:solidFill>
                  <a:schemeClr val="bg1">
                    <a:lumMod val="95000"/>
                  </a:schemeClr>
                </a:solidFill>
              </a:rPr>
              <a:t>Service</a:t>
            </a:r>
            <a:r>
              <a:rPr lang="zh-CN" altLang="en-US" sz="1400" dirty="0">
                <a:solidFill>
                  <a:schemeClr val="bg1">
                    <a:lumMod val="95000"/>
                  </a:schemeClr>
                </a:solidFill>
              </a:rPr>
              <a:t> </a:t>
            </a:r>
            <a:r>
              <a:rPr lang="en-US" altLang="zh-CN" sz="1400" dirty="0">
                <a:solidFill>
                  <a:schemeClr val="bg1">
                    <a:lumMod val="95000"/>
                  </a:schemeClr>
                </a:solidFill>
              </a:rPr>
              <a:t>CIDR</a:t>
            </a:r>
            <a:r>
              <a:rPr lang="zh-CN" altLang="en-US" sz="1400" dirty="0">
                <a:solidFill>
                  <a:schemeClr val="bg1">
                    <a:lumMod val="95000"/>
                  </a:schemeClr>
                </a:solidFill>
              </a:rPr>
              <a:t> 路由全部打通</a:t>
            </a:r>
            <a:endParaRPr lang="en-US" altLang="zh-CN" sz="1400" dirty="0">
              <a:solidFill>
                <a:schemeClr val="bg1">
                  <a:lumMod val="95000"/>
                </a:schemeClr>
              </a:solidFill>
            </a:endParaRPr>
          </a:p>
          <a:p>
            <a:r>
              <a:rPr lang="en-US" altLang="zh-CN" sz="1400" dirty="0">
                <a:solidFill>
                  <a:schemeClr val="bg1">
                    <a:lumMod val="95000"/>
                  </a:schemeClr>
                </a:solidFill>
              </a:rPr>
              <a:t>2.VPN:</a:t>
            </a:r>
            <a:r>
              <a:rPr lang="zh-CN" altLang="en-US" sz="1400" dirty="0">
                <a:solidFill>
                  <a:schemeClr val="bg1">
                    <a:lumMod val="95000"/>
                  </a:schemeClr>
                </a:solidFill>
              </a:rPr>
              <a:t> </a:t>
            </a:r>
            <a:r>
              <a:rPr lang="en-US" altLang="zh-CN" sz="1400" dirty="0">
                <a:solidFill>
                  <a:schemeClr val="bg1">
                    <a:lumMod val="95000"/>
                  </a:schemeClr>
                </a:solidFill>
              </a:rPr>
              <a:t>IPsec,</a:t>
            </a:r>
            <a:r>
              <a:rPr lang="zh-CN" altLang="en-US" sz="1400" dirty="0">
                <a:solidFill>
                  <a:schemeClr val="bg1">
                    <a:lumMod val="95000"/>
                  </a:schemeClr>
                </a:solidFill>
              </a:rPr>
              <a:t> </a:t>
            </a:r>
            <a:r>
              <a:rPr lang="en-US" altLang="zh-CN" sz="1400" dirty="0" err="1">
                <a:solidFill>
                  <a:schemeClr val="bg1">
                    <a:lumMod val="95000"/>
                  </a:schemeClr>
                </a:solidFill>
              </a:rPr>
              <a:t>Wireguard</a:t>
            </a:r>
            <a:endParaRPr lang="en-US" altLang="zh-CN" sz="1400" dirty="0">
              <a:solidFill>
                <a:schemeClr val="bg1">
                  <a:lumMod val="95000"/>
                </a:schemeClr>
              </a:solidFill>
            </a:endParaRPr>
          </a:p>
          <a:p>
            <a:r>
              <a:rPr lang="en-US" altLang="zh-CN" sz="1400" dirty="0">
                <a:solidFill>
                  <a:schemeClr val="bg1">
                    <a:lumMod val="95000"/>
                  </a:schemeClr>
                </a:solidFill>
              </a:rPr>
              <a:t>3.VXLAN</a:t>
            </a:r>
          </a:p>
          <a:p>
            <a:r>
              <a:rPr lang="en-US" altLang="zh-CN" sz="1400" dirty="0">
                <a:solidFill>
                  <a:schemeClr val="bg1">
                    <a:lumMod val="95000"/>
                  </a:schemeClr>
                </a:solidFill>
              </a:rPr>
              <a:t>4.</a:t>
            </a:r>
            <a:r>
              <a:rPr lang="zh-CN" altLang="en-US" sz="1400" dirty="0">
                <a:solidFill>
                  <a:schemeClr val="bg1">
                    <a:lumMod val="95000"/>
                  </a:schemeClr>
                </a:solidFill>
              </a:rPr>
              <a:t>有一个或者多个网关节点处理流量</a:t>
            </a:r>
            <a:endParaRPr lang="en-US" sz="1400" dirty="0">
              <a:solidFill>
                <a:schemeClr val="bg1">
                  <a:lumMod val="95000"/>
                </a:schemeClr>
              </a:solidFill>
            </a:endParaRPr>
          </a:p>
        </p:txBody>
      </p:sp>
    </p:spTree>
    <p:extLst>
      <p:ext uri="{BB962C8B-B14F-4D97-AF65-F5344CB8AC3E}">
        <p14:creationId xmlns:p14="http://schemas.microsoft.com/office/powerpoint/2010/main" val="3748219076"/>
      </p:ext>
    </p:ext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68A6102-2DDC-4E6A-8C46-70CC7716F7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2017科技感企业总结计划PPT模板01"/>
</p:tagLst>
</file>

<file path=ppt/theme/theme1.xml><?xml version="1.0" encoding="utf-8"?>
<a:theme xmlns:a="http://schemas.openxmlformats.org/drawingml/2006/main" name="Office 主题">
  <a:themeElements>
    <a:clrScheme name="自定义 10">
      <a:dk1>
        <a:srgbClr val="FFFFFF"/>
      </a:dk1>
      <a:lt1>
        <a:sysClr val="window" lastClr="FFFFFF"/>
      </a:lt1>
      <a:dk2>
        <a:srgbClr val="335B74"/>
      </a:dk2>
      <a:lt2>
        <a:srgbClr val="DFE3E5"/>
      </a:lt2>
      <a:accent1>
        <a:srgbClr val="CCFFFF"/>
      </a:accent1>
      <a:accent2>
        <a:srgbClr val="FFFFFF"/>
      </a:accent2>
      <a:accent3>
        <a:srgbClr val="CCFFFF"/>
      </a:accent3>
      <a:accent4>
        <a:srgbClr val="FFFFFF"/>
      </a:accent4>
      <a:accent5>
        <a:srgbClr val="CCFFFF"/>
      </a:accent5>
      <a:accent6>
        <a:srgbClr val="FFFFFF"/>
      </a:accent6>
      <a:hlink>
        <a:srgbClr val="CCFFFF"/>
      </a:hlink>
      <a:folHlink>
        <a:srgbClr val="FFFFFF"/>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
    <a:dk1>
      <a:srgbClr val="FFFFFF"/>
    </a:dk1>
    <a:lt1>
      <a:sysClr val="window" lastClr="FFFFFF"/>
    </a:lt1>
    <a:dk2>
      <a:srgbClr val="335B74"/>
    </a:dk2>
    <a:lt2>
      <a:srgbClr val="DFE3E5"/>
    </a:lt2>
    <a:accent1>
      <a:srgbClr val="CCFFFF"/>
    </a:accent1>
    <a:accent2>
      <a:srgbClr val="FFFFFF"/>
    </a:accent2>
    <a:accent3>
      <a:srgbClr val="CCFFFF"/>
    </a:accent3>
    <a:accent4>
      <a:srgbClr val="FFFFFF"/>
    </a:accent4>
    <a:accent5>
      <a:srgbClr val="CCFFFF"/>
    </a:accent5>
    <a:accent6>
      <a:srgbClr val="FFFFFF"/>
    </a:accent6>
    <a:hlink>
      <a:srgbClr val="CCFFFF"/>
    </a:hlink>
    <a:folHlink>
      <a:srgbClr val="FFFFFF"/>
    </a:folHlink>
  </a:clrScheme>
</a:themeOverride>
</file>

<file path=ppt/theme/themeOverride2.xml><?xml version="1.0" encoding="utf-8"?>
<a:themeOverride xmlns:a="http://schemas.openxmlformats.org/drawingml/2006/main">
  <a:clrScheme name="自定义 10">
    <a:dk1>
      <a:srgbClr val="FFFFFF"/>
    </a:dk1>
    <a:lt1>
      <a:sysClr val="window" lastClr="FFFFFF"/>
    </a:lt1>
    <a:dk2>
      <a:srgbClr val="335B74"/>
    </a:dk2>
    <a:lt2>
      <a:srgbClr val="DFE3E5"/>
    </a:lt2>
    <a:accent1>
      <a:srgbClr val="CCFFFF"/>
    </a:accent1>
    <a:accent2>
      <a:srgbClr val="FFFFFF"/>
    </a:accent2>
    <a:accent3>
      <a:srgbClr val="CCFFFF"/>
    </a:accent3>
    <a:accent4>
      <a:srgbClr val="FFFFFF"/>
    </a:accent4>
    <a:accent5>
      <a:srgbClr val="CCFFFF"/>
    </a:accent5>
    <a:accent6>
      <a:srgbClr val="FFFFFF"/>
    </a:accent6>
    <a:hlink>
      <a:srgbClr val="CC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
  <TotalTime>3579</TotalTime>
  <Words>925</Words>
  <Application>Microsoft Macintosh PowerPoint</Application>
  <PresentationFormat>Widescreen</PresentationFormat>
  <Paragraphs>151</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微软雅黑</vt:lpstr>
      <vt:lpstr>PingFang SC</vt:lpstr>
      <vt:lpstr>Söhne</vt:lpstr>
      <vt:lpstr>Arial</vt:lpstr>
      <vt:lpstr>Calibri</vt:lpstr>
      <vt:lpstr>work sans</vt:lpstr>
      <vt:lpstr>work sans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Cheng, Seven</cp:lastModifiedBy>
  <cp:revision>190</cp:revision>
  <dcterms:created xsi:type="dcterms:W3CDTF">2022-09-17T13:13:34Z</dcterms:created>
  <dcterms:modified xsi:type="dcterms:W3CDTF">2023-04-07T12:15:13Z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25F525B662D67CF5CBA5246304ED154C</vt:lpwstr>
  </property>
  <property fmtid="{D5CDD505-2E9C-101B-9397-08002B2CF9AE}" pid="3" name="KSOProductBuildVer">
    <vt:lpwstr>1033-4.6.1.7451</vt:lpwstr>
  </property>
</Properties>
</file>